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3" r:id="rId5"/>
    <p:sldId id="259" r:id="rId6"/>
    <p:sldId id="260" r:id="rId7"/>
    <p:sldId id="261" r:id="rId8"/>
    <p:sldId id="294" r:id="rId9"/>
    <p:sldId id="262" r:id="rId10"/>
    <p:sldId id="263" r:id="rId11"/>
    <p:sldId id="264" r:id="rId12"/>
    <p:sldId id="295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97" r:id="rId21"/>
    <p:sldId id="296" r:id="rId22"/>
    <p:sldId id="273" r:id="rId23"/>
    <p:sldId id="274" r:id="rId24"/>
    <p:sldId id="275" r:id="rId25"/>
    <p:sldId id="276" r:id="rId26"/>
    <p:sldId id="277" r:id="rId27"/>
    <p:sldId id="279" r:id="rId28"/>
    <p:sldId id="280" r:id="rId29"/>
    <p:sldId id="278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8" r:id="rId42"/>
    <p:sldId id="299" r:id="rId43"/>
    <p:sldId id="300" r:id="rId44"/>
    <p:sldId id="301" r:id="rId45"/>
    <p:sldId id="302" r:id="rId46"/>
    <p:sldId id="303" r:id="rId4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&#51032;%20&#52264;&#53944;%20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&#51032;%20&#52264;&#53944;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&#51032;%20&#52264;&#53944;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&#51032;%20&#52264;&#53944;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&#51032;%20&#52264;&#53944;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&#51032;%20&#52264;&#53944;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&#51032;%20&#52264;&#53944;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대기업</c:v>
                </c:pt>
              </c:strCache>
            </c:strRef>
          </c:tx>
          <c:dLbls>
            <c:dLbl>
              <c:idx val="0"/>
              <c:layout>
                <c:manualLayout>
                  <c:x val="2.7083333333333348E-2"/>
                  <c:y val="-5.9375000000000004E-2"/>
                </c:manualLayout>
              </c:layout>
              <c:numFmt formatCode="#,##0_);\(#,##0\)" sourceLinked="0"/>
              <c:spPr/>
              <c:txPr>
                <a:bodyPr/>
                <a:lstStyle/>
                <a:p>
                  <a:pPr>
                    <a:defRPr sz="1400"/>
                  </a:pPr>
                  <a:endParaRPr lang="ko-KR"/>
                </a:p>
              </c:txPr>
              <c:showVal val="1"/>
            </c:dLbl>
            <c:txPr>
              <a:bodyPr/>
              <a:lstStyle/>
              <a:p>
                <a:pPr>
                  <a:defRPr sz="1400"/>
                </a:pPr>
                <a:endParaRPr lang="ko-KR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기부금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6791076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중소기업</c:v>
                </c:pt>
              </c:strCache>
            </c:strRef>
          </c:tx>
          <c:dLbls>
            <c:dLbl>
              <c:idx val="0"/>
              <c:layout>
                <c:manualLayout>
                  <c:x val="3.5416666666666666E-2"/>
                  <c:y val="-6.8750000000000019E-2"/>
                </c:manualLayout>
              </c:layout>
              <c:showVal val="1"/>
            </c:dLbl>
            <c:numFmt formatCode="#,##0_);\(#,##0\)" sourceLinked="0"/>
            <c:txPr>
              <a:bodyPr/>
              <a:lstStyle/>
              <a:p>
                <a:pPr>
                  <a:defRPr sz="1400"/>
                </a:pPr>
                <a:endParaRPr lang="ko-KR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기부금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112945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평균</c:v>
                </c:pt>
              </c:strCache>
            </c:strRef>
          </c:tx>
          <c:dLbls>
            <c:dLbl>
              <c:idx val="0"/>
              <c:layout>
                <c:manualLayout>
                  <c:x val="5.6249999999999981E-2"/>
                  <c:y val="-7.5000000000000011E-2"/>
                </c:manualLayout>
              </c:layout>
              <c:numFmt formatCode="#,##0_);\(#,##0\)" sourceLinked="0"/>
              <c:spPr/>
              <c:txPr>
                <a:bodyPr/>
                <a:lstStyle/>
                <a:p>
                  <a:pPr>
                    <a:defRPr sz="1400"/>
                  </a:pPr>
                  <a:endParaRPr lang="ko-KR"/>
                </a:p>
              </c:txPr>
              <c:showVal val="1"/>
            </c:dLbl>
            <c:txPr>
              <a:bodyPr/>
              <a:lstStyle/>
              <a:p>
                <a:pPr>
                  <a:defRPr sz="1400"/>
                </a:pPr>
                <a:endParaRPr lang="ko-KR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기부금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280609</c:v>
                </c:pt>
              </c:numCache>
            </c:numRef>
          </c:val>
        </c:ser>
        <c:shape val="box"/>
        <c:axId val="136653824"/>
        <c:axId val="136663808"/>
        <c:axId val="0"/>
      </c:bar3DChart>
      <c:catAx>
        <c:axId val="136653824"/>
        <c:scaling>
          <c:orientation val="minMax"/>
        </c:scaling>
        <c:delete val="1"/>
        <c:axPos val="b"/>
        <c:tickLblPos val="none"/>
        <c:crossAx val="136663808"/>
        <c:crosses val="autoZero"/>
        <c:auto val="1"/>
        <c:lblAlgn val="ctr"/>
        <c:lblOffset val="100"/>
      </c:catAx>
      <c:valAx>
        <c:axId val="136663808"/>
        <c:scaling>
          <c:orientation val="minMax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</a:ln>
          </c:spPr>
        </c:majorGridlines>
        <c:numFmt formatCode="#,##0_);\(#,##0\)" sourceLinked="0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ko-KR"/>
          </a:p>
        </c:txPr>
        <c:crossAx val="136653824"/>
        <c:crosses val="autoZero"/>
        <c:crossBetween val="between"/>
        <c:majorUnit val="2000000"/>
      </c:valAx>
    </c:plotArea>
    <c:legend>
      <c:legendPos val="b"/>
      <c:layout/>
      <c:txPr>
        <a:bodyPr/>
        <a:lstStyle/>
        <a:p>
          <a:pPr>
            <a:defRPr sz="1400"/>
          </a:pPr>
          <a:endParaRPr lang="ko-KR"/>
        </a:p>
      </c:txPr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/>
      <c:radarChart>
        <c:radarStyle val="marker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53975"/>
          </c:spPr>
          <c:marker>
            <c:symbol val="none"/>
          </c:marker>
          <c:dLbls>
            <c:dLbl>
              <c:idx val="0"/>
              <c:layout>
                <c:manualLayout>
                  <c:x val="9.7088355430956841E-2"/>
                  <c:y val="-3.5387919937934213E-2"/>
                </c:manualLayout>
              </c:layout>
              <c:showVal val="1"/>
            </c:dLbl>
            <c:dLbl>
              <c:idx val="1"/>
              <c:layout>
                <c:manualLayout>
                  <c:x val="0.22294198398759477"/>
                  <c:y val="-0.11909486223461359"/>
                </c:manualLayout>
              </c:layout>
              <c:showVal val="1"/>
            </c:dLbl>
            <c:dLbl>
              <c:idx val="2"/>
              <c:layout>
                <c:manualLayout>
                  <c:x val="0.28835359900909358"/>
                  <c:y val="-9.6874906962611668E-2"/>
                </c:manualLayout>
              </c:layout>
              <c:showVal val="1"/>
            </c:dLbl>
            <c:dLbl>
              <c:idx val="3"/>
              <c:layout>
                <c:manualLayout>
                  <c:x val="0.36522995671875702"/>
                  <c:y val="5.9051377653864135E-3"/>
                </c:manualLayout>
              </c:layout>
              <c:showVal val="1"/>
            </c:dLbl>
            <c:dLbl>
              <c:idx val="4"/>
              <c:layout>
                <c:manualLayout>
                  <c:x val="0.34126527312568106"/>
                  <c:y val="0.17640085848334608"/>
                </c:manualLayout>
              </c:layout>
              <c:showVal val="1"/>
            </c:dLbl>
            <c:dLbl>
              <c:idx val="5"/>
              <c:layout>
                <c:manualLayout>
                  <c:x val="0.26022226844771384"/>
                  <c:y val="0.29827589679285893"/>
                </c:manualLayout>
              </c:layout>
              <c:showVal val="1"/>
            </c:dLbl>
            <c:dLbl>
              <c:idx val="6"/>
              <c:layout>
                <c:manualLayout>
                  <c:x val="0.10230305379780497"/>
                  <c:y val="0.35415940610185154"/>
                </c:manualLayout>
              </c:layout>
              <c:showVal val="1"/>
            </c:dLbl>
            <c:dLbl>
              <c:idx val="7"/>
              <c:layout>
                <c:manualLayout>
                  <c:x val="-0.18438140443024062"/>
                  <c:y val="0.32116375105734268"/>
                </c:manualLayout>
              </c:layout>
              <c:showVal val="1"/>
            </c:dLbl>
            <c:dLbl>
              <c:idx val="8"/>
              <c:layout>
                <c:manualLayout>
                  <c:x val="-0.35355823348233173"/>
                  <c:y val="0.19620687662322878"/>
                </c:manualLayout>
              </c:layout>
              <c:showVal val="1"/>
            </c:dLbl>
            <c:dLbl>
              <c:idx val="9"/>
              <c:layout>
                <c:manualLayout>
                  <c:x val="-0.37062622474571383"/>
                  <c:y val="5.316813103867378E-2"/>
                </c:manualLayout>
              </c:layout>
              <c:showVal val="1"/>
            </c:dLbl>
            <c:dLbl>
              <c:idx val="10"/>
              <c:layout>
                <c:manualLayout>
                  <c:x val="-0.34501781125974185"/>
                  <c:y val="-0.20002162845639371"/>
                </c:manualLayout>
              </c:layout>
              <c:showVal val="1"/>
            </c:dLbl>
            <c:dLbl>
              <c:idx val="11"/>
              <c:layout>
                <c:manualLayout>
                  <c:x val="-0.19583333333333336"/>
                  <c:y val="-0.29062500000000008"/>
                </c:manualLayout>
              </c:layout>
              <c:showVal val="1"/>
            </c:dLbl>
            <c:numFmt formatCode="#,##0_);\(#,##0\)" sourceLinked="0"/>
            <c:txPr>
              <a:bodyPr/>
              <a:lstStyle/>
              <a:p>
                <a:pPr>
                  <a:defRPr sz="1200"/>
                </a:pPr>
                <a:endParaRPr lang="ko-KR"/>
              </a:p>
            </c:txPr>
            <c:showVal val="1"/>
          </c:dLbls>
          <c:cat>
            <c:strRef>
              <c:f>Sheet1!$A$2:$A$13</c:f>
              <c:strCache>
                <c:ptCount val="12"/>
                <c:pt idx="0">
                  <c:v>사회복지</c:v>
                </c:pt>
                <c:pt idx="1">
                  <c:v>지역사회</c:v>
                </c:pt>
                <c:pt idx="2">
                  <c:v>교육장학</c:v>
                </c:pt>
                <c:pt idx="3">
                  <c:v>문화진흥</c:v>
                </c:pt>
                <c:pt idx="4">
                  <c:v>해외구호</c:v>
                </c:pt>
                <c:pt idx="5">
                  <c:v>보건의료</c:v>
                </c:pt>
                <c:pt idx="6">
                  <c:v>환경보호</c:v>
                </c:pt>
                <c:pt idx="7">
                  <c:v>시민단체지원</c:v>
                </c:pt>
                <c:pt idx="8">
                  <c:v>학술연구</c:v>
                </c:pt>
                <c:pt idx="9">
                  <c:v>스포츠지원</c:v>
                </c:pt>
                <c:pt idx="10">
                  <c:v>재난구호</c:v>
                </c:pt>
                <c:pt idx="11">
                  <c:v>기타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588795</c:v>
                </c:pt>
                <c:pt idx="1">
                  <c:v>384981</c:v>
                </c:pt>
                <c:pt idx="2">
                  <c:v>266899</c:v>
                </c:pt>
                <c:pt idx="3">
                  <c:v>82496</c:v>
                </c:pt>
                <c:pt idx="4">
                  <c:v>50145</c:v>
                </c:pt>
                <c:pt idx="5">
                  <c:v>45292</c:v>
                </c:pt>
                <c:pt idx="6">
                  <c:v>37204</c:v>
                </c:pt>
                <c:pt idx="7">
                  <c:v>33969</c:v>
                </c:pt>
                <c:pt idx="8">
                  <c:v>29116</c:v>
                </c:pt>
                <c:pt idx="9">
                  <c:v>25881</c:v>
                </c:pt>
                <c:pt idx="10">
                  <c:v>24264</c:v>
                </c:pt>
                <c:pt idx="11">
                  <c:v>48527</c:v>
                </c:pt>
              </c:numCache>
            </c:numRef>
          </c:val>
        </c:ser>
        <c:axId val="136876416"/>
        <c:axId val="136877952"/>
      </c:radarChart>
      <c:catAx>
        <c:axId val="136876416"/>
        <c:scaling>
          <c:orientation val="minMax"/>
        </c:scaling>
        <c:axPos val="b"/>
        <c:majorGridlines/>
        <c:numFmt formatCode="yyyy/mm/dd" sourceLinked="1"/>
        <c:tickLblPos val="nextTo"/>
        <c:txPr>
          <a:bodyPr/>
          <a:lstStyle/>
          <a:p>
            <a:pPr>
              <a:defRPr sz="1800" b="1"/>
            </a:pPr>
            <a:endParaRPr lang="ko-KR"/>
          </a:p>
        </c:txPr>
        <c:crossAx val="136877952"/>
        <c:crosses val="autoZero"/>
        <c:auto val="1"/>
        <c:lblAlgn val="ctr"/>
        <c:lblOffset val="100"/>
      </c:catAx>
      <c:valAx>
        <c:axId val="136877952"/>
        <c:scaling>
          <c:orientation val="minMax"/>
          <c:max val="800000"/>
          <c:min val="0"/>
        </c:scaling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cross"/>
        <c:tickLblPos val="nextTo"/>
        <c:txPr>
          <a:bodyPr/>
          <a:lstStyle/>
          <a:p>
            <a:pPr>
              <a:defRPr sz="800" b="1"/>
            </a:pPr>
            <a:endParaRPr lang="ko-KR"/>
          </a:p>
        </c:txPr>
        <c:crossAx val="136876416"/>
        <c:crosses val="autoZero"/>
        <c:crossBetween val="between"/>
        <c:majorUnit val="200000"/>
      </c:valAx>
    </c:plotArea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기부금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사회복지</c:v>
                </c:pt>
                <c:pt idx="1">
                  <c:v>지역사회</c:v>
                </c:pt>
                <c:pt idx="2">
                  <c:v>환경보호</c:v>
                </c:pt>
                <c:pt idx="3">
                  <c:v>교육장학</c:v>
                </c:pt>
                <c:pt idx="4">
                  <c:v>문화진흥</c:v>
                </c:pt>
                <c:pt idx="5">
                  <c:v>시민단체지원</c:v>
                </c:pt>
                <c:pt idx="6">
                  <c:v>보건의료</c:v>
                </c:pt>
                <c:pt idx="7">
                  <c:v>재난구호</c:v>
                </c:pt>
                <c:pt idx="8">
                  <c:v>해외구호등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36.4</c:v>
                </c:pt>
                <c:pt idx="1">
                  <c:v>23.8</c:v>
                </c:pt>
                <c:pt idx="2">
                  <c:v>2.2999999999999998</c:v>
                </c:pt>
                <c:pt idx="3">
                  <c:v>16.5</c:v>
                </c:pt>
                <c:pt idx="4">
                  <c:v>5.0999999999999996</c:v>
                </c:pt>
                <c:pt idx="5">
                  <c:v>2.1</c:v>
                </c:pt>
                <c:pt idx="6">
                  <c:v>2.8</c:v>
                </c:pt>
                <c:pt idx="7">
                  <c:v>1.5</c:v>
                </c:pt>
                <c:pt idx="8">
                  <c:v>3.1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자원봉사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사회복지</c:v>
                </c:pt>
                <c:pt idx="1">
                  <c:v>지역사회</c:v>
                </c:pt>
                <c:pt idx="2">
                  <c:v>환경보호</c:v>
                </c:pt>
                <c:pt idx="3">
                  <c:v>교육장학</c:v>
                </c:pt>
                <c:pt idx="4">
                  <c:v>문화진흥</c:v>
                </c:pt>
                <c:pt idx="5">
                  <c:v>시민단체지원</c:v>
                </c:pt>
                <c:pt idx="6">
                  <c:v>보건의료</c:v>
                </c:pt>
                <c:pt idx="7">
                  <c:v>재난구호</c:v>
                </c:pt>
                <c:pt idx="8">
                  <c:v>해외구호등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78.099999999999994</c:v>
                </c:pt>
                <c:pt idx="1">
                  <c:v>72.3</c:v>
                </c:pt>
                <c:pt idx="2">
                  <c:v>32.800000000000011</c:v>
                </c:pt>
                <c:pt idx="3">
                  <c:v>32</c:v>
                </c:pt>
                <c:pt idx="4">
                  <c:v>11.3</c:v>
                </c:pt>
                <c:pt idx="5">
                  <c:v>9.8000000000000007</c:v>
                </c:pt>
                <c:pt idx="6">
                  <c:v>9.8000000000000007</c:v>
                </c:pt>
                <c:pt idx="7">
                  <c:v>8.6</c:v>
                </c:pt>
                <c:pt idx="8">
                  <c:v>6.6</c:v>
                </c:pt>
              </c:numCache>
            </c:numRef>
          </c:val>
        </c:ser>
        <c:axId val="137380992"/>
        <c:axId val="137382528"/>
      </c:barChart>
      <c:catAx>
        <c:axId val="13738099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ko-KR"/>
          </a:p>
        </c:txPr>
        <c:crossAx val="137382528"/>
        <c:crosses val="autoZero"/>
        <c:auto val="1"/>
        <c:lblAlgn val="ctr"/>
        <c:lblOffset val="100"/>
      </c:catAx>
      <c:valAx>
        <c:axId val="13738252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ko-KR"/>
          </a:p>
        </c:txPr>
        <c:crossAx val="137380992"/>
        <c:crosses val="autoZero"/>
        <c:crossBetween val="between"/>
        <c:majorUnit val="20"/>
      </c:valAx>
    </c:plotArea>
    <c:legend>
      <c:legendPos val="b"/>
      <c:layout/>
      <c:txPr>
        <a:bodyPr/>
        <a:lstStyle/>
        <a:p>
          <a:pPr>
            <a:defRPr sz="1400"/>
          </a:pPr>
          <a:endParaRPr lang="ko-KR"/>
        </a:p>
      </c:txPr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dPt>
            <c:idx val="3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-3.3885968114104471E-2"/>
                </c:manualLayout>
              </c:layout>
              <c:showVal val="1"/>
            </c:dLbl>
            <c:dLbl>
              <c:idx val="1"/>
              <c:layout>
                <c:manualLayout>
                  <c:x val="1.7291107088319171E-3"/>
                  <c:y val="-4.4051758548335804E-2"/>
                </c:manualLayout>
              </c:layout>
              <c:showVal val="1"/>
            </c:dLbl>
            <c:dLbl>
              <c:idx val="2"/>
              <c:layout>
                <c:manualLayout>
                  <c:x val="6.91644283532767E-3"/>
                  <c:y val="-1.0165790434231339E-2"/>
                </c:manualLayout>
              </c:layout>
              <c:showVal val="1"/>
            </c:dLbl>
            <c:dLbl>
              <c:idx val="3"/>
              <c:layout>
                <c:manualLayout>
                  <c:x val="5.1873321264956874E-3"/>
                  <c:y val="-4.7440355359746327E-2"/>
                </c:manualLayout>
              </c:layout>
              <c:showVal val="1"/>
            </c:dLbl>
            <c:dLbl>
              <c:idx val="4"/>
              <c:layout>
                <c:manualLayout>
                  <c:x val="3.4582214176638332E-3"/>
                  <c:y val="-4.405175854833580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2.3720177679873139E-2"/>
                </c:manualLayout>
              </c:layout>
              <c:showVal val="1"/>
            </c:dLbl>
            <c:numFmt formatCode="#,##0_);\(#,##0\)" sourceLinked="0"/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multiLvlStrRef>
              <c:f>'[Microsoft Office PowerPoint의 차트 2]Sheet1'!$B$1:$G$2</c:f>
              <c:multiLvlStrCache>
                <c:ptCount val="6"/>
                <c:lvl>
                  <c:pt idx="0">
                    <c:v>대기업</c:v>
                  </c:pt>
                  <c:pt idx="1">
                    <c:v>중소기업</c:v>
                  </c:pt>
                  <c:pt idx="2">
                    <c:v>평균</c:v>
                  </c:pt>
                  <c:pt idx="3">
                    <c:v>대기업</c:v>
                  </c:pt>
                  <c:pt idx="4">
                    <c:v>중소기업</c:v>
                  </c:pt>
                  <c:pt idx="5">
                    <c:v>평균</c:v>
                  </c:pt>
                </c:lvl>
                <c:lvl>
                  <c:pt idx="0">
                    <c:v>상장</c:v>
                  </c:pt>
                  <c:pt idx="3">
                    <c:v>비상장</c:v>
                  </c:pt>
                </c:lvl>
              </c:multiLvlStrCache>
            </c:multiLvlStrRef>
          </c:cat>
          <c:val>
            <c:numRef>
              <c:f>'[Microsoft Office PowerPoint의 차트 2]Sheet1'!$B$3:$G$3</c:f>
              <c:numCache>
                <c:formatCode>General</c:formatCode>
                <c:ptCount val="6"/>
                <c:pt idx="0">
                  <c:v>8377808</c:v>
                </c:pt>
                <c:pt idx="1">
                  <c:v>397125</c:v>
                </c:pt>
                <c:pt idx="2">
                  <c:v>1468886</c:v>
                </c:pt>
                <c:pt idx="3">
                  <c:v>3982561</c:v>
                </c:pt>
                <c:pt idx="4">
                  <c:v>79221</c:v>
                </c:pt>
                <c:pt idx="5">
                  <c:v>119400</c:v>
                </c:pt>
              </c:numCache>
            </c:numRef>
          </c:val>
        </c:ser>
        <c:shape val="box"/>
        <c:axId val="113865472"/>
        <c:axId val="113867008"/>
        <c:axId val="0"/>
      </c:bar3DChart>
      <c:catAx>
        <c:axId val="113865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ko-KR"/>
          </a:p>
        </c:txPr>
        <c:crossAx val="113867008"/>
        <c:crosses val="autoZero"/>
        <c:auto val="1"/>
        <c:lblAlgn val="ctr"/>
        <c:lblOffset val="100"/>
      </c:catAx>
      <c:valAx>
        <c:axId val="113867008"/>
        <c:scaling>
          <c:orientation val="minMax"/>
        </c:scaling>
        <c:axPos val="l"/>
        <c:majorGridlines/>
        <c:numFmt formatCode="#,##0_);\(#,##0\)" sourceLinked="0"/>
        <c:tickLblPos val="nextTo"/>
        <c:crossAx val="113865472"/>
        <c:crosses val="autoZero"/>
        <c:crossBetween val="between"/>
        <c:majorUnit val="2000000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기부금평균</c:v>
                </c:pt>
                <c:pt idx="1">
                  <c:v>상장기업</c:v>
                </c:pt>
                <c:pt idx="2">
                  <c:v>비상장기업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1">
                  <c:v>837</c:v>
                </c:pt>
                <c:pt idx="2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numFmt formatCode="General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ko-KR"/>
                </a:p>
              </c:txP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en-US" sz="1400" b="1" smtClean="0"/>
                      <a:t>1</a:t>
                    </a:r>
                    <a:r>
                      <a:rPr lang="en-US" altLang="en-US" smtClean="0"/>
                      <a:t>,469</a:t>
                    </a:r>
                    <a:endParaRPr lang="en-US" alt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en-US" sz="1400" b="1" smtClean="0"/>
                      <a:t>1</a:t>
                    </a:r>
                    <a:r>
                      <a:rPr lang="en-US" altLang="en-US" smtClean="0"/>
                      <a:t>19 </a:t>
                    </a:r>
                    <a:endParaRPr lang="en-US" altLang="en-US"/>
                  </a:p>
                </c:rich>
              </c:tx>
              <c:showVal val="1"/>
            </c:dLbl>
            <c:numFmt formatCode="#,##0.00_);\(#,##0.00\)" sourceLinked="0"/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기부금평균</c:v>
                </c:pt>
                <c:pt idx="1">
                  <c:v>상장기업</c:v>
                </c:pt>
                <c:pt idx="2">
                  <c:v>비상장기업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281</c:v>
                </c:pt>
                <c:pt idx="1">
                  <c:v>1469</c:v>
                </c:pt>
                <c:pt idx="2">
                  <c:v>119</c:v>
                </c:pt>
              </c:numCache>
            </c:numRef>
          </c:val>
        </c:ser>
        <c:axId val="113807360"/>
        <c:axId val="113808896"/>
      </c:barChart>
      <c:catAx>
        <c:axId val="113807360"/>
        <c:scaling>
          <c:orientation val="minMax"/>
        </c:scaling>
        <c:axPos val="b"/>
        <c:numFmt formatCode="General" sourceLinked="1"/>
        <c:tickLblPos val="nextTo"/>
        <c:spPr>
          <a:ln w="15875"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ko-KR"/>
          </a:p>
        </c:txPr>
        <c:crossAx val="113808896"/>
        <c:crosses val="autoZero"/>
        <c:auto val="1"/>
        <c:lblAlgn val="ctr"/>
        <c:lblOffset val="100"/>
      </c:catAx>
      <c:valAx>
        <c:axId val="113808896"/>
        <c:scaling>
          <c:orientation val="minMax"/>
          <c:max val="2000"/>
          <c:min val="0"/>
        </c:scaling>
        <c:axPos val="l"/>
        <c:majorGridlines>
          <c:spPr>
            <a:ln w="12700">
              <a:solidFill>
                <a:schemeClr val="tx1"/>
              </a:solidFill>
              <a:prstDash val="sysDot"/>
            </a:ln>
          </c:spPr>
        </c:majorGridlines>
        <c:numFmt formatCode="General" sourceLinked="1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ko-KR"/>
          </a:p>
        </c:txPr>
        <c:crossAx val="113807360"/>
        <c:crosses val="autoZero"/>
        <c:crossBetween val="between"/>
        <c:majorUnit val="500"/>
      </c:valAx>
    </c:plotArea>
    <c:legend>
      <c:legendPos val="b"/>
      <c:layout/>
      <c:txPr>
        <a:bodyPr/>
        <a:lstStyle/>
        <a:p>
          <a:pPr>
            <a:defRPr sz="1400"/>
          </a:pPr>
          <a:endParaRPr lang="ko-KR"/>
        </a:p>
      </c:txPr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'[Microsoft Office PowerPoint의 차트]Sheet1'!$B$1</c:f>
              <c:strCache>
                <c:ptCount val="1"/>
                <c:pt idx="0">
                  <c:v>평균</c:v>
                </c:pt>
              </c:strCache>
            </c:strRef>
          </c:tx>
          <c:dLbls>
            <c:dLbl>
              <c:idx val="0"/>
              <c:layout>
                <c:manualLayout>
                  <c:x val="-3.5273858460171106E-3"/>
                  <c:y val="-2.7777777777777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'[Microsoft Office PowerPoint의 차트]Sheet1'!$A$2</c:f>
              <c:strCache>
                <c:ptCount val="1"/>
                <c:pt idx="0">
                  <c:v>매출액대비</c:v>
                </c:pt>
              </c:strCache>
            </c:strRef>
          </c:cat>
          <c:val>
            <c:numRef>
              <c:f>'[Microsoft Office PowerPoint의 차트]Sheet1'!$B$2</c:f>
              <c:numCache>
                <c:formatCode>General</c:formatCode>
                <c:ptCount val="1"/>
                <c:pt idx="0">
                  <c:v>0.12000000000000002</c:v>
                </c:pt>
              </c:numCache>
            </c:numRef>
          </c:val>
        </c:ser>
        <c:ser>
          <c:idx val="1"/>
          <c:order val="1"/>
          <c:tx>
            <c:strRef>
              <c:f>'[Microsoft Office PowerPoint의 차트]Sheet1'!$C$1</c:f>
              <c:strCache>
                <c:ptCount val="1"/>
                <c:pt idx="0">
                  <c:v>대기업</c:v>
                </c:pt>
              </c:strCache>
            </c:strRef>
          </c:tx>
          <c:dLbls>
            <c:dLbl>
              <c:idx val="0"/>
              <c:layout>
                <c:manualLayout>
                  <c:x val="1.763692923008555E-2"/>
                  <c:y val="-4.629629629629630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'[Microsoft Office PowerPoint의 차트]Sheet1'!$A$2</c:f>
              <c:strCache>
                <c:ptCount val="1"/>
                <c:pt idx="0">
                  <c:v>매출액대비</c:v>
                </c:pt>
              </c:strCache>
            </c:strRef>
          </c:cat>
          <c:val>
            <c:numRef>
              <c:f>'[Microsoft Office PowerPoint의 차트]Sheet1'!$C$2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'[Microsoft Office PowerPoint의 차트]Sheet1'!$D$1</c:f>
              <c:strCache>
                <c:ptCount val="1"/>
                <c:pt idx="0">
                  <c:v>중소기업</c:v>
                </c:pt>
              </c:strCache>
            </c:strRef>
          </c:tx>
          <c:dLbls>
            <c:dLbl>
              <c:idx val="0"/>
              <c:layout>
                <c:manualLayout>
                  <c:x val="3.8801244306188198E-2"/>
                  <c:y val="-2.77777777777777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strRef>
              <c:f>'[Microsoft Office PowerPoint의 차트]Sheet1'!$A$2</c:f>
              <c:strCache>
                <c:ptCount val="1"/>
                <c:pt idx="0">
                  <c:v>매출액대비</c:v>
                </c:pt>
              </c:strCache>
            </c:strRef>
          </c:cat>
          <c:val>
            <c:numRef>
              <c:f>'[Microsoft Office PowerPoint의 차트]Sheet1'!$D$2</c:f>
              <c:numCache>
                <c:formatCode>General</c:formatCode>
                <c:ptCount val="1"/>
                <c:pt idx="0">
                  <c:v>0.12000000000000002</c:v>
                </c:pt>
              </c:numCache>
            </c:numRef>
          </c:val>
        </c:ser>
        <c:shape val="box"/>
        <c:axId val="113177344"/>
        <c:axId val="113178880"/>
        <c:axId val="0"/>
      </c:bar3DChart>
      <c:catAx>
        <c:axId val="113177344"/>
        <c:scaling>
          <c:orientation val="minMax"/>
        </c:scaling>
        <c:delete val="1"/>
        <c:axPos val="b"/>
        <c:tickLblPos val="none"/>
        <c:crossAx val="113178880"/>
        <c:crosses val="autoZero"/>
        <c:auto val="1"/>
        <c:lblAlgn val="ctr"/>
        <c:lblOffset val="100"/>
      </c:catAx>
      <c:valAx>
        <c:axId val="113178880"/>
        <c:scaling>
          <c:orientation val="minMax"/>
          <c:max val="0.15000000000000011"/>
          <c:min val="0"/>
        </c:scaling>
        <c:axPos val="l"/>
        <c:majorGridlines/>
        <c:numFmt formatCode="General" sourceLinked="1"/>
        <c:tickLblPos val="nextTo"/>
        <c:crossAx val="113177344"/>
        <c:crosses val="autoZero"/>
        <c:crossBetween val="between"/>
        <c:majorUnit val="0.05"/>
      </c:valAx>
    </c:plotArea>
    <c:legend>
      <c:legendPos val="b"/>
      <c:layout/>
      <c:txPr>
        <a:bodyPr/>
        <a:lstStyle/>
        <a:p>
          <a:pPr>
            <a:defRPr sz="1400"/>
          </a:pPr>
          <a:endParaRPr lang="ko-KR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'[Microsoft Office PowerPoint의 차트]Sheet1'!$A$2</c:f>
              <c:strCache>
                <c:ptCount val="1"/>
                <c:pt idx="0">
                  <c:v>영업이익대비</c:v>
                </c:pt>
              </c:strCache>
            </c:strRef>
          </c:tx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spPr>
              <a:solidFill>
                <a:srgbClr val="9BBB59">
                  <a:lumMod val="75000"/>
                </a:srgbClr>
              </a:solidFill>
            </c:spPr>
          </c:dPt>
          <c:dLbls>
            <c:dLbl>
              <c:idx val="0"/>
              <c:layout>
                <c:manualLayout>
                  <c:x val="3.7807796764163924E-2"/>
                  <c:y val="-5.1313227414661856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400" b="1"/>
                  </a:pPr>
                  <a:endParaRPr lang="ko-KR"/>
                </a:p>
              </c:txPr>
              <c:showVal val="1"/>
            </c:dLbl>
            <c:dLbl>
              <c:idx val="1"/>
              <c:layout>
                <c:manualLayout>
                  <c:x val="9.3659106418378033E-3"/>
                  <c:y val="-7.3352450145482931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400" b="1"/>
                  </a:pPr>
                  <a:endParaRPr lang="ko-KR"/>
                </a:p>
              </c:txPr>
              <c:showVal val="1"/>
            </c:dLbl>
            <c:dLbl>
              <c:idx val="2"/>
              <c:layout>
                <c:manualLayout>
                  <c:x val="3.4710163168421196E-2"/>
                  <c:y val="-3.9448661823149538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400" b="1"/>
                  </a:pPr>
                  <a:endParaRPr lang="ko-KR"/>
                </a:p>
              </c:txPr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400"/>
                </a:pPr>
                <a:endParaRPr lang="ko-KR"/>
              </a:p>
            </c:txPr>
            <c:showVal val="1"/>
          </c:dLbls>
          <c:cat>
            <c:strRef>
              <c:f>'[Microsoft Office PowerPoint의 차트]Sheet1'!$B$1:$D$1</c:f>
              <c:strCache>
                <c:ptCount val="3"/>
                <c:pt idx="0">
                  <c:v>평균</c:v>
                </c:pt>
                <c:pt idx="1">
                  <c:v>대기업</c:v>
                </c:pt>
                <c:pt idx="2">
                  <c:v>중소기업</c:v>
                </c:pt>
              </c:strCache>
            </c:strRef>
          </c:cat>
          <c:val>
            <c:numRef>
              <c:f>'[Microsoft Office PowerPoint의 차트]Sheet1'!$B$2:$D$2</c:f>
              <c:numCache>
                <c:formatCode>General</c:formatCode>
                <c:ptCount val="3"/>
                <c:pt idx="0">
                  <c:v>0.27</c:v>
                </c:pt>
                <c:pt idx="1">
                  <c:v>2.1800000000000002</c:v>
                </c:pt>
                <c:pt idx="2">
                  <c:v>0.24000000000000005</c:v>
                </c:pt>
              </c:numCache>
            </c:numRef>
          </c:val>
        </c:ser>
        <c:gapWidth val="0"/>
        <c:shape val="box"/>
        <c:axId val="114250112"/>
        <c:axId val="114251648"/>
        <c:axId val="0"/>
      </c:bar3DChart>
      <c:catAx>
        <c:axId val="114250112"/>
        <c:scaling>
          <c:orientation val="minMax"/>
        </c:scaling>
        <c:delete val="1"/>
        <c:axPos val="b"/>
        <c:tickLblPos val="none"/>
        <c:crossAx val="114251648"/>
        <c:crosses val="autoZero"/>
        <c:auto val="1"/>
        <c:lblAlgn val="ctr"/>
        <c:lblOffset val="100"/>
      </c:catAx>
      <c:valAx>
        <c:axId val="114251648"/>
        <c:scaling>
          <c:orientation val="minMax"/>
        </c:scaling>
        <c:axPos val="l"/>
        <c:majorGridlines/>
        <c:numFmt formatCode="General" sourceLinked="1"/>
        <c:tickLblPos val="nextTo"/>
        <c:crossAx val="1142501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ko-KR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spPr>
              <a:solidFill>
                <a:srgbClr val="9BBB59">
                  <a:lumMod val="75000"/>
                </a:srgbClr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multiLvlStrRef>
              <c:f>'[Microsoft Office PowerPoint의 차트]Sheet1'!$A$1:$G$2</c:f>
              <c:multiLvlStrCache>
                <c:ptCount val="7"/>
                <c:lvl>
                  <c:pt idx="1">
                    <c:v>평균</c:v>
                  </c:pt>
                  <c:pt idx="2">
                    <c:v>대기업</c:v>
                  </c:pt>
                  <c:pt idx="3">
                    <c:v>중소기업</c:v>
                  </c:pt>
                  <c:pt idx="4">
                    <c:v>평균</c:v>
                  </c:pt>
                  <c:pt idx="5">
                    <c:v>대기업</c:v>
                  </c:pt>
                  <c:pt idx="6">
                    <c:v>중소기업</c:v>
                  </c:pt>
                </c:lvl>
                <c:lvl>
                  <c:pt idx="0">
                    <c:v>전체</c:v>
                  </c:pt>
                  <c:pt idx="1">
                    <c:v>상장</c:v>
                  </c:pt>
                  <c:pt idx="4">
                    <c:v>비상장</c:v>
                  </c:pt>
                </c:lvl>
              </c:multiLvlStrCache>
            </c:multiLvlStrRef>
          </c:cat>
          <c:val>
            <c:numRef>
              <c:f>'[Microsoft Office PowerPoint의 차트]Sheet1'!$A$3:$G$3</c:f>
              <c:numCache>
                <c:formatCode>General</c:formatCode>
                <c:ptCount val="7"/>
                <c:pt idx="0">
                  <c:v>0.12000000000000002</c:v>
                </c:pt>
                <c:pt idx="1">
                  <c:v>8.0000000000000029E-2</c:v>
                </c:pt>
                <c:pt idx="2">
                  <c:v>0.12000000000000002</c:v>
                </c:pt>
                <c:pt idx="3">
                  <c:v>7.0000000000000021E-2</c:v>
                </c:pt>
                <c:pt idx="4">
                  <c:v>0.13</c:v>
                </c:pt>
                <c:pt idx="5">
                  <c:v>7.0000000000000021E-2</c:v>
                </c:pt>
                <c:pt idx="6">
                  <c:v>0.13</c:v>
                </c:pt>
              </c:numCache>
            </c:numRef>
          </c:val>
        </c:ser>
        <c:shape val="box"/>
        <c:axId val="114311936"/>
        <c:axId val="114313472"/>
        <c:axId val="0"/>
      </c:bar3DChart>
      <c:catAx>
        <c:axId val="1143119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ko-KR"/>
          </a:p>
        </c:txPr>
        <c:crossAx val="114313472"/>
        <c:crosses val="autoZero"/>
        <c:auto val="1"/>
        <c:lblAlgn val="ctr"/>
        <c:lblOffset val="100"/>
      </c:catAx>
      <c:valAx>
        <c:axId val="114313472"/>
        <c:scaling>
          <c:orientation val="minMax"/>
          <c:max val="0.15000000000000011"/>
        </c:scaling>
        <c:axPos val="l"/>
        <c:majorGridlines/>
        <c:numFmt formatCode="General" sourceLinked="1"/>
        <c:tickLblPos val="nextTo"/>
        <c:crossAx val="114311936"/>
        <c:crosses val="autoZero"/>
        <c:crossBetween val="between"/>
        <c:majorUnit val="0.05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rgbClr val="9BBB59">
                <a:lumMod val="75000"/>
              </a:srgbClr>
            </a:solidFill>
          </c:spPr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8"/>
            <c:spPr>
              <a:solidFill>
                <a:schemeClr val="accent6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ko-KR"/>
              </a:p>
            </c:txPr>
            <c:showVal val="1"/>
          </c:dLbls>
          <c:cat>
            <c:multiLvlStrRef>
              <c:f>'[Microsoft Office PowerPoint의 차트]Sheet1'!$A$1:$I$3</c:f>
              <c:multiLvlStrCache>
                <c:ptCount val="9"/>
                <c:lvl>
                  <c:pt idx="0">
                    <c:v>상장</c:v>
                  </c:pt>
                  <c:pt idx="1">
                    <c:v>비상장</c:v>
                  </c:pt>
                  <c:pt idx="3">
                    <c:v>평균</c:v>
                  </c:pt>
                  <c:pt idx="4">
                    <c:v>대기업</c:v>
                  </c:pt>
                  <c:pt idx="5">
                    <c:v>중소기업</c:v>
                  </c:pt>
                  <c:pt idx="6">
                    <c:v>평균</c:v>
                  </c:pt>
                  <c:pt idx="7">
                    <c:v>대기업</c:v>
                  </c:pt>
                  <c:pt idx="8">
                    <c:v>중소기업</c:v>
                  </c:pt>
                </c:lvl>
                <c:lvl>
                  <c:pt idx="2">
                    <c:v>전체</c:v>
                  </c:pt>
                  <c:pt idx="3">
                    <c:v>상장</c:v>
                  </c:pt>
                  <c:pt idx="6">
                    <c:v>비상장</c:v>
                  </c:pt>
                </c:lvl>
                <c:lvl>
                  <c:pt idx="0">
                    <c:v>2010</c:v>
                  </c:pt>
                  <c:pt idx="2">
                    <c:v>2012</c:v>
                  </c:pt>
                </c:lvl>
              </c:multiLvlStrCache>
            </c:multiLvlStrRef>
          </c:cat>
          <c:val>
            <c:numRef>
              <c:f>'[Microsoft Office PowerPoint의 차트]Sheet1'!$A$4:$I$4</c:f>
              <c:numCache>
                <c:formatCode>General</c:formatCode>
                <c:ptCount val="9"/>
                <c:pt idx="0">
                  <c:v>0.12000000000000002</c:v>
                </c:pt>
                <c:pt idx="1">
                  <c:v>7.0000000000000021E-2</c:v>
                </c:pt>
                <c:pt idx="2">
                  <c:v>0.12000000000000002</c:v>
                </c:pt>
                <c:pt idx="3">
                  <c:v>8.0000000000000029E-2</c:v>
                </c:pt>
                <c:pt idx="4">
                  <c:v>0.12000000000000002</c:v>
                </c:pt>
                <c:pt idx="5">
                  <c:v>7.0000000000000021E-2</c:v>
                </c:pt>
                <c:pt idx="6">
                  <c:v>0.13</c:v>
                </c:pt>
                <c:pt idx="7">
                  <c:v>7.0000000000000021E-2</c:v>
                </c:pt>
                <c:pt idx="8">
                  <c:v>0.13</c:v>
                </c:pt>
              </c:numCache>
            </c:numRef>
          </c:val>
        </c:ser>
        <c:axId val="114336128"/>
        <c:axId val="114337664"/>
      </c:barChart>
      <c:catAx>
        <c:axId val="114336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ko-KR"/>
          </a:p>
        </c:txPr>
        <c:crossAx val="114337664"/>
        <c:crosses val="autoZero"/>
        <c:auto val="1"/>
        <c:lblAlgn val="ctr"/>
        <c:lblOffset val="100"/>
      </c:catAx>
      <c:valAx>
        <c:axId val="114337664"/>
        <c:scaling>
          <c:orientation val="minMax"/>
          <c:max val="0.15000000000000011"/>
          <c:min val="0"/>
        </c:scaling>
        <c:axPos val="l"/>
        <c:majorGridlines/>
        <c:numFmt formatCode="General" sourceLinked="1"/>
        <c:tickLblPos val="nextTo"/>
        <c:crossAx val="114336128"/>
        <c:crosses val="autoZero"/>
        <c:crossBetween val="between"/>
        <c:majorUnit val="0.05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spPr>
              <a:solidFill>
                <a:schemeClr val="accent3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ko-KR"/>
              </a:p>
            </c:txPr>
            <c:showVal val="1"/>
          </c:dLbls>
          <c:cat>
            <c:multiLvlStrRef>
              <c:f>'[Microsoft Office PowerPoint의 차트]Sheet1'!$A$1:$G$2</c:f>
              <c:multiLvlStrCache>
                <c:ptCount val="7"/>
                <c:lvl>
                  <c:pt idx="1">
                    <c:v>평균</c:v>
                  </c:pt>
                  <c:pt idx="2">
                    <c:v>대기업</c:v>
                  </c:pt>
                  <c:pt idx="3">
                    <c:v>중소기업</c:v>
                  </c:pt>
                  <c:pt idx="4">
                    <c:v>평균</c:v>
                  </c:pt>
                  <c:pt idx="5">
                    <c:v>대기업</c:v>
                  </c:pt>
                  <c:pt idx="6">
                    <c:v>중소기업</c:v>
                  </c:pt>
                </c:lvl>
                <c:lvl>
                  <c:pt idx="0">
                    <c:v>전체</c:v>
                  </c:pt>
                  <c:pt idx="1">
                    <c:v>상장</c:v>
                  </c:pt>
                  <c:pt idx="4">
                    <c:v>비상장</c:v>
                  </c:pt>
                </c:lvl>
              </c:multiLvlStrCache>
            </c:multiLvlStrRef>
          </c:cat>
          <c:val>
            <c:numRef>
              <c:f>'[Microsoft Office PowerPoint의 차트]Sheet1'!$A$3:$G$3</c:f>
              <c:numCache>
                <c:formatCode>General</c:formatCode>
                <c:ptCount val="7"/>
                <c:pt idx="0">
                  <c:v>0.27</c:v>
                </c:pt>
                <c:pt idx="1">
                  <c:v>0.92</c:v>
                </c:pt>
                <c:pt idx="2">
                  <c:v>2.38</c:v>
                </c:pt>
                <c:pt idx="3">
                  <c:v>0.71000000000000019</c:v>
                </c:pt>
                <c:pt idx="4">
                  <c:v>0.21000000000000005</c:v>
                </c:pt>
                <c:pt idx="5">
                  <c:v>1.75</c:v>
                </c:pt>
                <c:pt idx="6">
                  <c:v>0.2</c:v>
                </c:pt>
              </c:numCache>
            </c:numRef>
          </c:val>
        </c:ser>
        <c:shape val="box"/>
        <c:axId val="114360704"/>
        <c:axId val="114362240"/>
        <c:axId val="0"/>
      </c:bar3DChart>
      <c:catAx>
        <c:axId val="1143607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ko-KR"/>
          </a:p>
        </c:txPr>
        <c:crossAx val="114362240"/>
        <c:crosses val="autoZero"/>
        <c:auto val="1"/>
        <c:lblAlgn val="ctr"/>
        <c:lblOffset val="100"/>
      </c:catAx>
      <c:valAx>
        <c:axId val="114362240"/>
        <c:scaling>
          <c:orientation val="minMax"/>
        </c:scaling>
        <c:axPos val="l"/>
        <c:majorGridlines/>
        <c:numFmt formatCode="General" sourceLinked="1"/>
        <c:tickLblPos val="nextTo"/>
        <c:crossAx val="11436070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rgbClr val="F79646">
                  <a:lumMod val="75000"/>
                </a:srgbClr>
              </a:solidFill>
            </c:spPr>
          </c:dPt>
          <c:dPt>
            <c:idx val="5"/>
            <c:spPr>
              <a:solidFill>
                <a:srgbClr val="F79646">
                  <a:lumMod val="75000"/>
                </a:srgbClr>
              </a:solidFill>
            </c:spPr>
          </c:dPt>
          <c:dPt>
            <c:idx val="6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7"/>
            <c:spPr>
              <a:solidFill>
                <a:srgbClr val="9BBB59">
                  <a:lumMod val="75000"/>
                </a:srgbClr>
              </a:solidFill>
            </c:spPr>
          </c:dPt>
          <c:dPt>
            <c:idx val="8"/>
            <c:spPr>
              <a:solidFill>
                <a:srgbClr val="9BBB59">
                  <a:lumMod val="75000"/>
                </a:srgbClr>
              </a:solidFill>
            </c:spPr>
          </c:dPt>
          <c:dLbls>
            <c:showVal val="1"/>
          </c:dLbls>
          <c:cat>
            <c:multiLvlStrRef>
              <c:f>'[Microsoft Office PowerPoint의 차트]Sheet1'!$A$1:$I$3</c:f>
              <c:multiLvlStrCache>
                <c:ptCount val="9"/>
                <c:lvl>
                  <c:pt idx="0">
                    <c:v>상장</c:v>
                  </c:pt>
                  <c:pt idx="1">
                    <c:v>비상장</c:v>
                  </c:pt>
                  <c:pt idx="2">
                    <c:v>전체</c:v>
                  </c:pt>
                  <c:pt idx="3">
                    <c:v>평균</c:v>
                  </c:pt>
                  <c:pt idx="4">
                    <c:v>대기업</c:v>
                  </c:pt>
                  <c:pt idx="5">
                    <c:v>중소기업</c:v>
                  </c:pt>
                  <c:pt idx="6">
                    <c:v>평균</c:v>
                  </c:pt>
                  <c:pt idx="7">
                    <c:v>대기업</c:v>
                  </c:pt>
                  <c:pt idx="8">
                    <c:v>중소기업</c:v>
                  </c:pt>
                </c:lvl>
                <c:lvl>
                  <c:pt idx="3">
                    <c:v>상장</c:v>
                  </c:pt>
                  <c:pt idx="6">
                    <c:v>비상장</c:v>
                  </c:pt>
                </c:lvl>
                <c:lvl>
                  <c:pt idx="0">
                    <c:v>2010</c:v>
                  </c:pt>
                  <c:pt idx="2">
                    <c:v>2012</c:v>
                  </c:pt>
                </c:lvl>
              </c:multiLvlStrCache>
            </c:multiLvlStrRef>
          </c:cat>
          <c:val>
            <c:numRef>
              <c:f>'[Microsoft Office PowerPoint의 차트]Sheet1'!$A$4:$I$4</c:f>
              <c:numCache>
                <c:formatCode>General</c:formatCode>
                <c:ptCount val="9"/>
                <c:pt idx="0">
                  <c:v>1.6900000000000004</c:v>
                </c:pt>
                <c:pt idx="1">
                  <c:v>1.27</c:v>
                </c:pt>
                <c:pt idx="2">
                  <c:v>0.27</c:v>
                </c:pt>
                <c:pt idx="3">
                  <c:v>0.92</c:v>
                </c:pt>
                <c:pt idx="4">
                  <c:v>2.38</c:v>
                </c:pt>
                <c:pt idx="5">
                  <c:v>0.71000000000000019</c:v>
                </c:pt>
                <c:pt idx="6">
                  <c:v>0.21000000000000005</c:v>
                </c:pt>
                <c:pt idx="7">
                  <c:v>1.75</c:v>
                </c:pt>
                <c:pt idx="8">
                  <c:v>0.2</c:v>
                </c:pt>
              </c:numCache>
            </c:numRef>
          </c:val>
        </c:ser>
        <c:axId val="114405760"/>
        <c:axId val="114407296"/>
      </c:barChart>
      <c:catAx>
        <c:axId val="114405760"/>
        <c:scaling>
          <c:orientation val="minMax"/>
        </c:scaling>
        <c:axPos val="b"/>
        <c:tickLblPos val="nextTo"/>
        <c:crossAx val="114407296"/>
        <c:crosses val="autoZero"/>
        <c:auto val="1"/>
        <c:lblAlgn val="ctr"/>
        <c:lblOffset val="100"/>
      </c:catAx>
      <c:valAx>
        <c:axId val="114407296"/>
        <c:scaling>
          <c:orientation val="minMax"/>
        </c:scaling>
        <c:axPos val="l"/>
        <c:majorGridlines/>
        <c:numFmt formatCode="General" sourceLinked="1"/>
        <c:tickLblPos val="nextTo"/>
        <c:crossAx val="11440576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1017-B39D-4B99-BCEC-3D15CC1B0722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967D-8F85-4D8C-A946-7EBDCB51F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1017-B39D-4B99-BCEC-3D15CC1B0722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967D-8F85-4D8C-A946-7EBDCB51F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1017-B39D-4B99-BCEC-3D15CC1B0722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967D-8F85-4D8C-A946-7EBDCB51F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1017-B39D-4B99-BCEC-3D15CC1B0722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967D-8F85-4D8C-A946-7EBDCB51F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1017-B39D-4B99-BCEC-3D15CC1B0722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967D-8F85-4D8C-A946-7EBDCB51F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1017-B39D-4B99-BCEC-3D15CC1B0722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967D-8F85-4D8C-A946-7EBDCB51F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1017-B39D-4B99-BCEC-3D15CC1B0722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967D-8F85-4D8C-A946-7EBDCB51F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1017-B39D-4B99-BCEC-3D15CC1B0722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967D-8F85-4D8C-A946-7EBDCB51F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1017-B39D-4B99-BCEC-3D15CC1B0722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967D-8F85-4D8C-A946-7EBDCB51F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1017-B39D-4B99-BCEC-3D15CC1B0722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967D-8F85-4D8C-A946-7EBDCB51F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91017-B39D-4B99-BCEC-3D15CC1B0722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1967D-8F85-4D8C-A946-7EBDCB51F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91017-B39D-4B99-BCEC-3D15CC1B0722}" type="datetimeFigureOut">
              <a:rPr lang="ko-KR" altLang="en-US" smtClean="0"/>
              <a:pPr/>
              <a:t>2013-10-22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1967D-8F85-4D8C-A946-7EBDCB51F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3877" y="1628800"/>
            <a:ext cx="648446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2012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년도 한국의 기업기부지수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  <a:p>
            <a:pPr algn="ctr"/>
            <a:r>
              <a:rPr lang="en-US" altLang="ko-KR" sz="2800" dirty="0" smtClean="0">
                <a:solidFill>
                  <a:schemeClr val="accent1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 2012 Corporate</a:t>
            </a:r>
            <a:r>
              <a:rPr lang="ko-KR" altLang="en-US" sz="2800" dirty="0" smtClean="0">
                <a:solidFill>
                  <a:schemeClr val="accent1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 </a:t>
            </a:r>
            <a:r>
              <a:rPr lang="en-US" altLang="ko-KR" sz="2800" dirty="0" smtClean="0">
                <a:solidFill>
                  <a:schemeClr val="accent1">
                    <a:lumMod val="75000"/>
                  </a:schemeClr>
                </a:solidFill>
                <a:latin typeface="서울남산체 B" pitchFamily="18" charset="-127"/>
                <a:ea typeface="서울남산체 B" pitchFamily="18" charset="-127"/>
              </a:rPr>
              <a:t>Philanthropy in Korea</a:t>
            </a:r>
            <a:endParaRPr lang="ko-KR" altLang="en-US" sz="2800" dirty="0">
              <a:solidFill>
                <a:schemeClr val="accent1">
                  <a:lumMod val="75000"/>
                </a:schemeClr>
              </a:solidFill>
              <a:latin typeface="서울남산체 B" pitchFamily="18" charset="-127"/>
              <a:ea typeface="서울남산체 B" pitchFamily="18" charset="-127"/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91871" y="4149080"/>
            <a:ext cx="361188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한동우</a:t>
            </a:r>
            <a:endParaRPr lang="en-US" altLang="ko-K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아름다운재단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기부문화연구소 부소장</a:t>
            </a:r>
            <a:endParaRPr lang="en-US" altLang="ko-K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강남대학교 사회복지대학원 교수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413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 참여 경험 및 조직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3417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향후 사회공헌활동 규모 확대 계획 </a:t>
            </a:r>
            <a:endParaRPr lang="ko-KR" altLang="en-US" sz="1600" b="1" dirty="0"/>
          </a:p>
        </p:txBody>
      </p:sp>
      <p:pic>
        <p:nvPicPr>
          <p:cNvPr id="8" name="_x159713032" descr="EMB000015c0260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8126244" cy="42484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64088" y="2132856"/>
            <a:ext cx="2247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대체로 현재 수준 유</a:t>
            </a:r>
            <a:r>
              <a:rPr lang="ko-KR" altLang="en-US" sz="1600" b="1" dirty="0"/>
              <a:t>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4429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2012</a:t>
            </a:r>
            <a:r>
              <a:rPr lang="ko-KR" altLang="en-US" sz="1600" b="1" dirty="0" smtClean="0"/>
              <a:t>년도 한국 기업 기부금 현황</a:t>
            </a:r>
            <a:r>
              <a:rPr lang="en-US" altLang="ko-KR" sz="1600" b="1" dirty="0" smtClean="0"/>
              <a:t>: </a:t>
            </a:r>
            <a:r>
              <a:rPr lang="ko-KR" altLang="en-US" sz="1600" b="1" dirty="0" smtClean="0"/>
              <a:t>기부금 평균</a:t>
            </a:r>
            <a:endParaRPr lang="ko-KR" altLang="en-US" sz="1600" b="1" dirty="0"/>
          </a:p>
        </p:txBody>
      </p:sp>
      <p:graphicFrame>
        <p:nvGraphicFramePr>
          <p:cNvPr id="9" name="차트 8"/>
          <p:cNvGraphicFramePr/>
          <p:nvPr/>
        </p:nvGraphicFramePr>
        <p:xfrm>
          <a:off x="467544" y="206084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560" y="2348880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단위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천원</a:t>
            </a:r>
            <a:endParaRPr lang="ko-KR" altLang="en-US" sz="1200" dirty="0"/>
          </a:p>
        </p:txBody>
      </p:sp>
      <p:sp>
        <p:nvSpPr>
          <p:cNvPr id="11" name="직사각형 10"/>
          <p:cNvSpPr/>
          <p:nvPr/>
        </p:nvSpPr>
        <p:spPr>
          <a:xfrm>
            <a:off x="4644008" y="1772816"/>
            <a:ext cx="3888432" cy="1944216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ko-KR" altLang="en-US" sz="2000" b="1" dirty="0" smtClean="0">
                <a:solidFill>
                  <a:srgbClr val="C00000"/>
                </a:solidFill>
              </a:rPr>
              <a:t>기업 기부금 평균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2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억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8</a:t>
            </a:r>
            <a:r>
              <a:rPr lang="ko-KR" altLang="en-US" sz="2000" b="1" dirty="0" err="1" smtClean="0">
                <a:solidFill>
                  <a:srgbClr val="C00000"/>
                </a:solidFill>
              </a:rPr>
              <a:t>천만원</a:t>
            </a:r>
            <a:endParaRPr lang="en-US" altLang="ko-KR" sz="20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250000"/>
              </a:lnSpc>
            </a:pPr>
            <a:r>
              <a:rPr lang="ko-KR" altLang="en-US" sz="2000" b="1" dirty="0" smtClean="0">
                <a:solidFill>
                  <a:srgbClr val="C00000"/>
                </a:solidFill>
              </a:rPr>
              <a:t>대기업은 중소기업의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60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배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3895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2012</a:t>
            </a:r>
            <a:r>
              <a:rPr lang="ko-KR" altLang="en-US" sz="1400" b="1" dirty="0" smtClean="0"/>
              <a:t>년도 한국 기업 기부금 현황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기부금 평균</a:t>
            </a:r>
            <a:endParaRPr lang="ko-KR" altLang="en-US" sz="1400" b="1" dirty="0"/>
          </a:p>
        </p:txBody>
      </p:sp>
      <p:graphicFrame>
        <p:nvGraphicFramePr>
          <p:cNvPr id="10" name="차트 9"/>
          <p:cNvGraphicFramePr/>
          <p:nvPr/>
        </p:nvGraphicFramePr>
        <p:xfrm>
          <a:off x="539552" y="1772816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직사각형 7"/>
          <p:cNvSpPr/>
          <p:nvPr/>
        </p:nvSpPr>
        <p:spPr>
          <a:xfrm>
            <a:off x="4283968" y="1484784"/>
            <a:ext cx="4248472" cy="1944216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ko-KR" altLang="en-US" b="1" dirty="0" smtClean="0">
                <a:solidFill>
                  <a:srgbClr val="C00000"/>
                </a:solidFill>
              </a:rPr>
              <a:t>상장기업 기부금 평균 </a:t>
            </a:r>
            <a:r>
              <a:rPr lang="en-US" altLang="ko-KR" b="1" dirty="0" smtClean="0">
                <a:solidFill>
                  <a:srgbClr val="C00000"/>
                </a:solidFill>
              </a:rPr>
              <a:t>14</a:t>
            </a:r>
            <a:r>
              <a:rPr lang="ko-KR" altLang="en-US" b="1" dirty="0" smtClean="0">
                <a:solidFill>
                  <a:srgbClr val="C00000"/>
                </a:solidFill>
              </a:rPr>
              <a:t>억 </a:t>
            </a:r>
            <a:r>
              <a:rPr lang="en-US" altLang="ko-KR" b="1" dirty="0" smtClean="0">
                <a:solidFill>
                  <a:srgbClr val="C00000"/>
                </a:solidFill>
              </a:rPr>
              <a:t>7</a:t>
            </a:r>
            <a:r>
              <a:rPr lang="ko-KR" altLang="en-US" b="1" dirty="0" err="1" smtClean="0">
                <a:solidFill>
                  <a:srgbClr val="C00000"/>
                </a:solidFill>
              </a:rPr>
              <a:t>천만원</a:t>
            </a:r>
            <a:endParaRPr lang="en-US" altLang="ko-KR" b="1" dirty="0" smtClean="0">
              <a:solidFill>
                <a:srgbClr val="C00000"/>
              </a:solidFill>
            </a:endParaRPr>
          </a:p>
          <a:p>
            <a:pPr algn="ctr">
              <a:lnSpc>
                <a:spcPct val="250000"/>
              </a:lnSpc>
            </a:pPr>
            <a:r>
              <a:rPr lang="ko-KR" altLang="en-US" b="1" dirty="0" smtClean="0">
                <a:solidFill>
                  <a:srgbClr val="C00000"/>
                </a:solidFill>
              </a:rPr>
              <a:t>비상장기업 기부금 평균 </a:t>
            </a:r>
            <a:r>
              <a:rPr lang="en-US" altLang="ko-KR" b="1" dirty="0" smtClean="0">
                <a:solidFill>
                  <a:srgbClr val="C00000"/>
                </a:solidFill>
              </a:rPr>
              <a:t>1</a:t>
            </a:r>
            <a:r>
              <a:rPr lang="ko-KR" altLang="en-US" b="1" dirty="0" smtClean="0">
                <a:solidFill>
                  <a:srgbClr val="C00000"/>
                </a:solidFill>
              </a:rPr>
              <a:t>억 </a:t>
            </a:r>
            <a:r>
              <a:rPr lang="en-US" altLang="ko-KR" b="1" dirty="0" smtClean="0">
                <a:solidFill>
                  <a:srgbClr val="C00000"/>
                </a:solidFill>
              </a:rPr>
              <a:t>2</a:t>
            </a:r>
            <a:r>
              <a:rPr lang="ko-KR" altLang="en-US" b="1" dirty="0" err="1" smtClean="0">
                <a:solidFill>
                  <a:srgbClr val="C00000"/>
                </a:solidFill>
              </a:rPr>
              <a:t>천만원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4429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2012</a:t>
            </a:r>
            <a:r>
              <a:rPr lang="ko-KR" altLang="en-US" sz="1600" b="1" dirty="0" smtClean="0"/>
              <a:t>년도 한국 기업 기부금 현황</a:t>
            </a:r>
            <a:r>
              <a:rPr lang="en-US" altLang="ko-KR" sz="1600" b="1" dirty="0" smtClean="0"/>
              <a:t>: </a:t>
            </a:r>
            <a:r>
              <a:rPr lang="ko-KR" altLang="en-US" sz="1600" b="1" dirty="0" smtClean="0"/>
              <a:t>기부금 평균</a:t>
            </a:r>
            <a:endParaRPr lang="ko-KR" altLang="en-US" sz="1600" b="1" dirty="0"/>
          </a:p>
        </p:txBody>
      </p:sp>
      <p:graphicFrame>
        <p:nvGraphicFramePr>
          <p:cNvPr id="8" name="차트 7"/>
          <p:cNvGraphicFramePr/>
          <p:nvPr/>
        </p:nvGraphicFramePr>
        <p:xfrm>
          <a:off x="1115616" y="1844824"/>
          <a:ext cx="6840760" cy="464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3923928" y="1556792"/>
            <a:ext cx="4896544" cy="1080120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en-US" altLang="ko-KR" sz="2000" b="1" dirty="0" smtClean="0">
                <a:solidFill>
                  <a:srgbClr val="C00000"/>
                </a:solidFill>
              </a:rPr>
              <a:t>2010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년도에 비해 기업 기부금액 증가</a:t>
            </a:r>
            <a:endParaRPr lang="en-US" altLang="ko-KR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5117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2012</a:t>
            </a:r>
            <a:r>
              <a:rPr lang="ko-KR" altLang="en-US" sz="1600" b="1" dirty="0" smtClean="0"/>
              <a:t>년도 한국 기업 기부금 현황</a:t>
            </a:r>
            <a:r>
              <a:rPr lang="en-US" altLang="ko-KR" sz="1600" b="1" dirty="0" smtClean="0"/>
              <a:t>: </a:t>
            </a:r>
            <a:r>
              <a:rPr lang="ko-KR" altLang="en-US" sz="1600" b="1" dirty="0" smtClean="0"/>
              <a:t>기업 경영성과 대비</a:t>
            </a:r>
            <a:endParaRPr lang="ko-KR" altLang="en-US" sz="1600" b="1" dirty="0"/>
          </a:p>
        </p:txBody>
      </p:sp>
      <p:graphicFrame>
        <p:nvGraphicFramePr>
          <p:cNvPr id="9" name="차트 8"/>
          <p:cNvGraphicFramePr/>
          <p:nvPr/>
        </p:nvGraphicFramePr>
        <p:xfrm>
          <a:off x="539552" y="2204864"/>
          <a:ext cx="3888432" cy="384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1560" y="2324932"/>
            <a:ext cx="631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단위</a:t>
            </a:r>
            <a:r>
              <a:rPr lang="en-US" altLang="ko-KR" sz="1000" b="1" dirty="0" smtClean="0"/>
              <a:t>: %</a:t>
            </a:r>
            <a:endParaRPr lang="ko-KR" altLang="en-US" sz="1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88024" y="2252924"/>
            <a:ext cx="631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단위</a:t>
            </a:r>
            <a:r>
              <a:rPr lang="en-US" altLang="ko-KR" sz="1000" b="1" dirty="0" smtClean="0"/>
              <a:t>: %</a:t>
            </a:r>
            <a:endParaRPr lang="ko-KR" altLang="en-US" sz="1000" b="1" dirty="0"/>
          </a:p>
        </p:txBody>
      </p:sp>
      <p:graphicFrame>
        <p:nvGraphicFramePr>
          <p:cNvPr id="15" name="차트 14"/>
          <p:cNvGraphicFramePr/>
          <p:nvPr/>
        </p:nvGraphicFramePr>
        <p:xfrm>
          <a:off x="4716016" y="1916832"/>
          <a:ext cx="4067944" cy="418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1720" y="1916832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매출액 대비</a:t>
            </a:r>
            <a:endParaRPr lang="ko-KR" alt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44208" y="1772816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영업 이익 대비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4429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2012</a:t>
            </a:r>
            <a:r>
              <a:rPr lang="ko-KR" altLang="en-US" sz="1600" b="1" dirty="0" smtClean="0"/>
              <a:t>년도 한국 기업 기부금 현황</a:t>
            </a:r>
            <a:r>
              <a:rPr lang="en-US" altLang="ko-KR" sz="1600" b="1" dirty="0" smtClean="0"/>
              <a:t>: </a:t>
            </a:r>
            <a:r>
              <a:rPr lang="ko-KR" altLang="en-US" sz="1600" b="1" dirty="0" smtClean="0"/>
              <a:t>매출액 대비</a:t>
            </a:r>
            <a:endParaRPr lang="ko-KR" altLang="en-US" sz="1600" b="1" dirty="0"/>
          </a:p>
        </p:txBody>
      </p:sp>
      <p:graphicFrame>
        <p:nvGraphicFramePr>
          <p:cNvPr id="8" name="차트 7"/>
          <p:cNvGraphicFramePr/>
          <p:nvPr/>
        </p:nvGraphicFramePr>
        <p:xfrm>
          <a:off x="827584" y="2057400"/>
          <a:ext cx="6984776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graphicFrame>
        <p:nvGraphicFramePr>
          <p:cNvPr id="5" name="차트 4"/>
          <p:cNvGraphicFramePr/>
          <p:nvPr/>
        </p:nvGraphicFramePr>
        <p:xfrm>
          <a:off x="827584" y="2420888"/>
          <a:ext cx="7704856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직사각형 6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124744"/>
            <a:ext cx="4429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2012</a:t>
            </a:r>
            <a:r>
              <a:rPr lang="ko-KR" altLang="en-US" sz="1600" b="1" dirty="0" smtClean="0"/>
              <a:t>년도 한국 기업 기부금 현황</a:t>
            </a:r>
            <a:r>
              <a:rPr lang="en-US" altLang="ko-KR" sz="1600" b="1" dirty="0" smtClean="0"/>
              <a:t>: </a:t>
            </a:r>
            <a:r>
              <a:rPr lang="ko-KR" altLang="en-US" sz="1600" b="1" dirty="0" smtClean="0"/>
              <a:t>매출액 대비</a:t>
            </a:r>
            <a:endParaRPr lang="ko-KR" altLang="en-US" sz="1600" b="1" dirty="0"/>
          </a:p>
        </p:txBody>
      </p:sp>
      <p:sp>
        <p:nvSpPr>
          <p:cNvPr id="9" name="직사각형 8"/>
          <p:cNvSpPr/>
          <p:nvPr/>
        </p:nvSpPr>
        <p:spPr>
          <a:xfrm>
            <a:off x="3059832" y="1700808"/>
            <a:ext cx="5472608" cy="864096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ko-KR" altLang="en-US" sz="2000" b="1" dirty="0" smtClean="0">
                <a:solidFill>
                  <a:srgbClr val="C00000"/>
                </a:solidFill>
              </a:rPr>
              <a:t>매출액 대비 기부금 비율은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2010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년과 유사</a:t>
            </a:r>
            <a:endParaRPr lang="en-US" altLang="ko-KR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4706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2012</a:t>
            </a:r>
            <a:r>
              <a:rPr lang="ko-KR" altLang="en-US" sz="1600" b="1" dirty="0" smtClean="0"/>
              <a:t>년도 한국 기업 기부금 현황</a:t>
            </a:r>
            <a:r>
              <a:rPr lang="en-US" altLang="ko-KR" sz="1600" b="1" dirty="0" smtClean="0"/>
              <a:t>: </a:t>
            </a:r>
            <a:r>
              <a:rPr lang="ko-KR" altLang="en-US" sz="1600" b="1" dirty="0" smtClean="0"/>
              <a:t>영업 이익 대비</a:t>
            </a:r>
            <a:endParaRPr lang="ko-KR" altLang="en-US" sz="1600" b="1" dirty="0"/>
          </a:p>
        </p:txBody>
      </p:sp>
      <p:graphicFrame>
        <p:nvGraphicFramePr>
          <p:cNvPr id="9" name="차트 8"/>
          <p:cNvGraphicFramePr/>
          <p:nvPr/>
        </p:nvGraphicFramePr>
        <p:xfrm>
          <a:off x="683568" y="2057400"/>
          <a:ext cx="7704856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4137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2012</a:t>
            </a:r>
            <a:r>
              <a:rPr lang="ko-KR" altLang="en-US" sz="1400" b="1" dirty="0" smtClean="0"/>
              <a:t>년도 한국 기업 기부금 현황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영업 이익 대비</a:t>
            </a:r>
            <a:endParaRPr lang="ko-KR" altLang="en-US" sz="1400" b="1" dirty="0"/>
          </a:p>
        </p:txBody>
      </p:sp>
      <p:graphicFrame>
        <p:nvGraphicFramePr>
          <p:cNvPr id="9" name="차트 8"/>
          <p:cNvGraphicFramePr/>
          <p:nvPr/>
        </p:nvGraphicFramePr>
        <p:xfrm>
          <a:off x="683568" y="2060848"/>
          <a:ext cx="748883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직선 화살표 연결선 10"/>
          <p:cNvCxnSpPr/>
          <p:nvPr/>
        </p:nvCxnSpPr>
        <p:spPr>
          <a:xfrm>
            <a:off x="1691680" y="2996952"/>
            <a:ext cx="2016224" cy="648072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2483768" y="3501008"/>
            <a:ext cx="3384376" cy="1008112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2483768" y="1484784"/>
            <a:ext cx="6372200" cy="864096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ko-KR" altLang="en-US" sz="2000" b="1" dirty="0" smtClean="0">
                <a:solidFill>
                  <a:srgbClr val="C00000"/>
                </a:solidFill>
              </a:rPr>
              <a:t>영업이익 대비 기부금 비율은 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2010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년에 비해 하락</a:t>
            </a:r>
            <a:endParaRPr lang="en-US" altLang="ko-KR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3284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기부금 분류 별 비율 및 평균 금액</a:t>
            </a:r>
            <a:endParaRPr lang="ko-KR" altLang="en-US" sz="1600" b="1" dirty="0"/>
          </a:p>
        </p:txBody>
      </p:sp>
      <p:pic>
        <p:nvPicPr>
          <p:cNvPr id="8" name="_x37033360" descr="EMB0000056c2df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628800"/>
            <a:ext cx="8539443" cy="4464496"/>
          </a:xfrm>
          <a:prstGeom prst="rect">
            <a:avLst/>
          </a:prstGeom>
          <a:noFill/>
        </p:spPr>
      </p:pic>
      <p:sp>
        <p:nvSpPr>
          <p:cNvPr id="9" name="모서리가 둥근 사각형 설명선 8"/>
          <p:cNvSpPr/>
          <p:nvPr/>
        </p:nvSpPr>
        <p:spPr>
          <a:xfrm>
            <a:off x="1907704" y="1916832"/>
            <a:ext cx="1368152" cy="504056"/>
          </a:xfrm>
          <a:prstGeom prst="wedgeRoundRectCallout">
            <a:avLst>
              <a:gd name="adj1" fmla="val -34661"/>
              <a:gd name="adj2" fmla="val 103161"/>
              <a:gd name="adj3" fmla="val 16667"/>
            </a:avLst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543,503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천원</a:t>
            </a:r>
            <a:endParaRPr lang="ko-KR" altLang="en-US" sz="16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모서리가 둥근 사각형 설명선 9"/>
          <p:cNvSpPr/>
          <p:nvPr/>
        </p:nvSpPr>
        <p:spPr>
          <a:xfrm>
            <a:off x="4499992" y="1700808"/>
            <a:ext cx="1368152" cy="504056"/>
          </a:xfrm>
          <a:prstGeom prst="wedgeRoundRectCallout">
            <a:avLst>
              <a:gd name="adj1" fmla="val -68079"/>
              <a:gd name="adj2" fmla="val 49989"/>
              <a:gd name="adj3" fmla="val 16667"/>
            </a:avLst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723,053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천원</a:t>
            </a:r>
            <a:endParaRPr lang="ko-KR" altLang="en-US" sz="16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모서리가 둥근 사각형 설명선 10"/>
          <p:cNvSpPr/>
          <p:nvPr/>
        </p:nvSpPr>
        <p:spPr>
          <a:xfrm>
            <a:off x="7020272" y="2564904"/>
            <a:ext cx="1368152" cy="504056"/>
          </a:xfrm>
          <a:prstGeom prst="wedgeRoundRectCallout">
            <a:avLst>
              <a:gd name="adj1" fmla="val 24107"/>
              <a:gd name="adj2" fmla="val 96905"/>
              <a:gd name="adj3" fmla="val 16667"/>
            </a:avLst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351,012</a:t>
            </a:r>
            <a:r>
              <a:rPr lang="ko-KR" altLang="en-US" sz="160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천원</a:t>
            </a:r>
            <a:endParaRPr lang="ko-KR" altLang="en-US" sz="16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395536" y="476672"/>
            <a:ext cx="8496944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400" b="1" baseline="0" dirty="0" smtClean="0">
                <a:latin typeface="+mj-ea"/>
                <a:ea typeface="+mj-ea"/>
              </a:rPr>
              <a:t>조사 방법</a:t>
            </a:r>
            <a:endParaRPr lang="en-US" altLang="ko-KR" sz="2400" b="1" baseline="0" dirty="0" smtClean="0">
              <a:latin typeface="+mj-ea"/>
              <a:ea typeface="+mj-ea"/>
            </a:endParaRPr>
          </a:p>
          <a:p>
            <a:pPr>
              <a:lnSpc>
                <a:spcPct val="200000"/>
              </a:lnSpc>
            </a:pPr>
            <a:endParaRPr lang="en-US" altLang="ko-KR" sz="1600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baseline="0" dirty="0" smtClean="0">
                <a:latin typeface="+mj-ea"/>
                <a:ea typeface="+mj-ea"/>
              </a:rPr>
              <a:t>조사대상 </a:t>
            </a:r>
            <a:r>
              <a:rPr lang="en-US" altLang="ko-KR" sz="2000" baseline="0" dirty="0" smtClean="0">
                <a:latin typeface="+mj-ea"/>
                <a:ea typeface="+mj-ea"/>
              </a:rPr>
              <a:t>:</a:t>
            </a:r>
            <a:r>
              <a:rPr lang="ko-KR" altLang="en-US" sz="2000" baseline="0" dirty="0" smtClean="0">
                <a:latin typeface="+mj-ea"/>
                <a:ea typeface="+mj-ea"/>
              </a:rPr>
              <a:t> </a:t>
            </a:r>
            <a:r>
              <a:rPr lang="ko-KR" altLang="en-US" sz="2000" baseline="0" dirty="0" smtClean="0">
                <a:latin typeface="+mj-ea"/>
                <a:ea typeface="+mj-ea"/>
              </a:rPr>
              <a:t>매출액 </a:t>
            </a:r>
            <a:r>
              <a:rPr lang="en-US" altLang="ko-KR" sz="2000" baseline="0" dirty="0" smtClean="0">
                <a:latin typeface="+mj-ea"/>
                <a:ea typeface="+mj-ea"/>
              </a:rPr>
              <a:t>2000</a:t>
            </a:r>
            <a:r>
              <a:rPr lang="ko-KR" altLang="en-US" sz="2000" baseline="0" dirty="0" smtClean="0">
                <a:latin typeface="+mj-ea"/>
                <a:ea typeface="+mj-ea"/>
              </a:rPr>
              <a:t>위 이내 기업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baseline="0" dirty="0" smtClean="0">
                <a:latin typeface="+mj-ea"/>
                <a:ea typeface="+mj-ea"/>
              </a:rPr>
              <a:t>표본 </a:t>
            </a:r>
            <a:r>
              <a:rPr lang="ko-KR" altLang="en-US" sz="2000" b="1" baseline="0" dirty="0" smtClean="0">
                <a:latin typeface="+mj-ea"/>
                <a:ea typeface="+mj-ea"/>
              </a:rPr>
              <a:t>수 </a:t>
            </a:r>
            <a:r>
              <a:rPr lang="en-US" altLang="ko-KR" sz="2000" baseline="0" dirty="0" smtClean="0">
                <a:latin typeface="+mj-ea"/>
                <a:ea typeface="+mj-ea"/>
              </a:rPr>
              <a:t>:</a:t>
            </a:r>
            <a:r>
              <a:rPr lang="ko-KR" altLang="en-US" sz="2000" baseline="0" dirty="0" smtClean="0">
                <a:latin typeface="+mj-ea"/>
                <a:ea typeface="+mj-ea"/>
              </a:rPr>
              <a:t> </a:t>
            </a:r>
            <a:r>
              <a:rPr lang="en-US" altLang="ko-KR" sz="2000" baseline="0" dirty="0" smtClean="0">
                <a:latin typeface="+mj-ea"/>
                <a:ea typeface="+mj-ea"/>
              </a:rPr>
              <a:t>400</a:t>
            </a:r>
            <a:endParaRPr lang="ko-KR" altLang="en-US" sz="2000" baseline="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baseline="0" dirty="0" smtClean="0">
                <a:latin typeface="+mj-ea"/>
                <a:ea typeface="+mj-ea"/>
              </a:rPr>
              <a:t>표본추출 </a:t>
            </a:r>
            <a:r>
              <a:rPr lang="en-US" altLang="ko-KR" sz="2000" baseline="0" dirty="0" smtClean="0">
                <a:latin typeface="+mj-ea"/>
                <a:ea typeface="+mj-ea"/>
              </a:rPr>
              <a:t>: </a:t>
            </a:r>
            <a:r>
              <a:rPr lang="ko-KR" altLang="en-US" baseline="0" dirty="0" smtClean="0">
                <a:latin typeface="+mj-ea"/>
                <a:ea typeface="+mj-ea"/>
              </a:rPr>
              <a:t>기업유형별</a:t>
            </a:r>
            <a:r>
              <a:rPr lang="en-US" altLang="ko-KR" baseline="0" dirty="0" smtClean="0">
                <a:latin typeface="+mj-ea"/>
                <a:ea typeface="+mj-ea"/>
              </a:rPr>
              <a:t>(</a:t>
            </a:r>
            <a:r>
              <a:rPr lang="ko-KR" altLang="en-US" baseline="0" dirty="0" smtClean="0">
                <a:latin typeface="+mj-ea"/>
                <a:ea typeface="+mj-ea"/>
              </a:rPr>
              <a:t>상장</a:t>
            </a:r>
            <a:r>
              <a:rPr lang="en-US" altLang="ko-KR" baseline="0" dirty="0" smtClean="0">
                <a:latin typeface="+mj-ea"/>
                <a:ea typeface="+mj-ea"/>
              </a:rPr>
              <a:t>/</a:t>
            </a:r>
            <a:r>
              <a:rPr lang="ko-KR" altLang="en-US" baseline="0" dirty="0" smtClean="0">
                <a:latin typeface="+mj-ea"/>
                <a:ea typeface="+mj-ea"/>
              </a:rPr>
              <a:t>비상장</a:t>
            </a:r>
            <a:r>
              <a:rPr lang="en-US" altLang="ko-KR" baseline="0" dirty="0" smtClean="0">
                <a:latin typeface="+mj-ea"/>
                <a:ea typeface="+mj-ea"/>
              </a:rPr>
              <a:t>) </a:t>
            </a:r>
            <a:r>
              <a:rPr lang="ko-KR" altLang="en-US" baseline="0" dirty="0" smtClean="0">
                <a:latin typeface="+mj-ea"/>
                <a:ea typeface="+mj-ea"/>
              </a:rPr>
              <a:t>유의할당추출</a:t>
            </a:r>
            <a:r>
              <a:rPr lang="en-US" altLang="ko-KR" baseline="0" dirty="0" smtClean="0">
                <a:latin typeface="+mj-ea"/>
                <a:ea typeface="+mj-ea"/>
              </a:rPr>
              <a:t>(Purposive Quota Sampling)</a:t>
            </a:r>
            <a:endParaRPr lang="ko-KR" altLang="en-US" baseline="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baseline="0" dirty="0" err="1" smtClean="0">
                <a:latin typeface="+mj-ea"/>
                <a:ea typeface="+mj-ea"/>
              </a:rPr>
              <a:t>표집오차</a:t>
            </a:r>
            <a:r>
              <a:rPr lang="ko-KR" altLang="en-US" sz="2000" b="1" baseline="0" dirty="0" smtClean="0">
                <a:latin typeface="+mj-ea"/>
                <a:ea typeface="+mj-ea"/>
              </a:rPr>
              <a:t> </a:t>
            </a:r>
            <a:r>
              <a:rPr lang="en-US" altLang="ko-KR" sz="2000" baseline="0" dirty="0" smtClean="0">
                <a:latin typeface="+mj-ea"/>
                <a:ea typeface="+mj-ea"/>
              </a:rPr>
              <a:t>:</a:t>
            </a:r>
            <a:r>
              <a:rPr lang="ko-KR" altLang="en-US" sz="2000" baseline="0" dirty="0" smtClean="0">
                <a:latin typeface="+mj-ea"/>
                <a:ea typeface="+mj-ea"/>
              </a:rPr>
              <a:t> </a:t>
            </a:r>
            <a:r>
              <a:rPr lang="en-US" altLang="ko-KR" baseline="0" dirty="0" smtClean="0">
                <a:latin typeface="+mj-ea"/>
                <a:ea typeface="+mj-ea"/>
              </a:rPr>
              <a:t>95% </a:t>
            </a:r>
            <a:r>
              <a:rPr lang="ko-KR" altLang="en-US" baseline="0" dirty="0" smtClean="0">
                <a:latin typeface="+mj-ea"/>
                <a:ea typeface="+mj-ea"/>
              </a:rPr>
              <a:t>신뢰수준에서 최대허용 </a:t>
            </a:r>
            <a:r>
              <a:rPr lang="ko-KR" altLang="en-US" baseline="0" dirty="0" err="1" smtClean="0">
                <a:latin typeface="+mj-ea"/>
                <a:ea typeface="+mj-ea"/>
              </a:rPr>
              <a:t>표집오차</a:t>
            </a:r>
            <a:r>
              <a:rPr lang="ko-KR" altLang="en-US" baseline="0" dirty="0" smtClean="0">
                <a:latin typeface="+mj-ea"/>
                <a:ea typeface="+mj-ea"/>
              </a:rPr>
              <a:t> </a:t>
            </a:r>
            <a:r>
              <a:rPr lang="en-US" altLang="ko-KR" dirty="0">
                <a:latin typeface="+mj-ea"/>
                <a:ea typeface="+mj-ea"/>
              </a:rPr>
              <a:t>±4.9</a:t>
            </a:r>
            <a:r>
              <a:rPr lang="en-US" altLang="ko-KR" dirty="0" smtClean="0">
                <a:latin typeface="+mj-ea"/>
                <a:ea typeface="+mj-ea"/>
              </a:rPr>
              <a:t>% (</a:t>
            </a:r>
            <a:r>
              <a:rPr lang="ko-KR" altLang="en-US" dirty="0" smtClean="0">
                <a:latin typeface="+mj-ea"/>
                <a:ea typeface="+mj-ea"/>
              </a:rPr>
              <a:t>무작위 추출 전제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  <a:endParaRPr lang="en-US" altLang="ko-KR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baseline="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baseline="0" dirty="0" smtClean="0">
                <a:latin typeface="+mj-ea"/>
                <a:ea typeface="+mj-ea"/>
              </a:rPr>
              <a:t>자료수집방법 </a:t>
            </a:r>
            <a:r>
              <a:rPr lang="en-US" altLang="ko-KR" sz="2000" baseline="0" dirty="0" smtClean="0">
                <a:latin typeface="+mj-ea"/>
                <a:ea typeface="+mj-ea"/>
              </a:rPr>
              <a:t>:</a:t>
            </a:r>
            <a:r>
              <a:rPr lang="ko-KR" altLang="en-US" sz="2000" baseline="0" dirty="0" smtClean="0">
                <a:latin typeface="+mj-ea"/>
                <a:ea typeface="+mj-ea"/>
              </a:rPr>
              <a:t> </a:t>
            </a:r>
            <a:r>
              <a:rPr lang="ko-KR" altLang="en-US" baseline="0" dirty="0" smtClean="0">
                <a:latin typeface="+mj-ea"/>
                <a:ea typeface="+mj-ea"/>
              </a:rPr>
              <a:t>인터넷을 이용한 온라인조사 </a:t>
            </a:r>
            <a:r>
              <a:rPr lang="en-US" altLang="ko-KR" baseline="0" dirty="0" smtClean="0">
                <a:latin typeface="+mj-ea"/>
                <a:ea typeface="+mj-ea"/>
              </a:rPr>
              <a:t>CAWI </a:t>
            </a:r>
            <a:r>
              <a:rPr lang="en-US" altLang="ko-KR" dirty="0" smtClean="0">
                <a:latin typeface="+mj-ea"/>
                <a:ea typeface="+mj-ea"/>
              </a:rPr>
              <a:t/>
            </a:r>
            <a:br>
              <a:rPr lang="en-US" altLang="ko-KR" dirty="0" smtClean="0">
                <a:latin typeface="+mj-ea"/>
                <a:ea typeface="+mj-ea"/>
              </a:rPr>
            </a:br>
            <a:r>
              <a:rPr lang="en-US" altLang="ko-KR" dirty="0" smtClean="0">
                <a:latin typeface="+mj-ea"/>
                <a:ea typeface="+mj-ea"/>
              </a:rPr>
              <a:t>                       </a:t>
            </a:r>
            <a:r>
              <a:rPr lang="en-US" altLang="ko-KR" baseline="0" dirty="0" smtClean="0">
                <a:latin typeface="+mj-ea"/>
                <a:ea typeface="+mj-ea"/>
              </a:rPr>
              <a:t>(</a:t>
            </a:r>
            <a:r>
              <a:rPr lang="en-US" altLang="ko-KR" baseline="0" dirty="0" smtClean="0">
                <a:latin typeface="+mj-ea"/>
                <a:ea typeface="+mj-ea"/>
              </a:rPr>
              <a:t>Computer Assisted Web Interview)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baseline="0" dirty="0" smtClean="0">
                <a:latin typeface="+mj-ea"/>
                <a:ea typeface="+mj-ea"/>
              </a:rPr>
              <a:t>조사기관 </a:t>
            </a:r>
            <a:r>
              <a:rPr lang="en-US" altLang="ko-KR" sz="2000" baseline="0" dirty="0" smtClean="0">
                <a:latin typeface="+mj-ea"/>
                <a:ea typeface="+mj-ea"/>
              </a:rPr>
              <a:t>:</a:t>
            </a:r>
            <a:r>
              <a:rPr lang="ko-KR" altLang="en-US" sz="2000" baseline="0" dirty="0" smtClean="0">
                <a:latin typeface="+mj-ea"/>
                <a:ea typeface="+mj-ea"/>
              </a:rPr>
              <a:t> </a:t>
            </a:r>
            <a:r>
              <a:rPr lang="ko-KR" altLang="en-US" sz="2000" baseline="0" dirty="0" smtClean="0">
                <a:latin typeface="+mj-ea"/>
                <a:ea typeface="+mj-ea"/>
              </a:rPr>
              <a:t>한국리서치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baseline="0" dirty="0" smtClean="0">
                <a:latin typeface="+mj-ea"/>
                <a:ea typeface="+mj-ea"/>
              </a:rPr>
              <a:t>조사기간 </a:t>
            </a:r>
            <a:r>
              <a:rPr lang="en-US" altLang="ko-KR" sz="2000" baseline="0" dirty="0" smtClean="0">
                <a:latin typeface="+mj-ea"/>
                <a:ea typeface="+mj-ea"/>
              </a:rPr>
              <a:t>:</a:t>
            </a:r>
            <a:r>
              <a:rPr lang="ko-KR" altLang="en-US" sz="2000" baseline="0" dirty="0" smtClean="0">
                <a:latin typeface="+mj-ea"/>
                <a:ea typeface="+mj-ea"/>
              </a:rPr>
              <a:t> </a:t>
            </a:r>
            <a:r>
              <a:rPr lang="en-US" altLang="ko-KR" sz="2000" baseline="0" dirty="0" smtClean="0">
                <a:latin typeface="+mj-ea"/>
                <a:ea typeface="+mj-ea"/>
              </a:rPr>
              <a:t>2013. 7. 1 – 9. 4</a:t>
            </a:r>
            <a:endParaRPr lang="ko-KR" altLang="en-US" sz="2000" baseline="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28632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분야별 기부비율 및 평균금액</a:t>
            </a:r>
            <a:endParaRPr lang="ko-KR" altLang="en-US" sz="1600" b="1" dirty="0"/>
          </a:p>
        </p:txBody>
      </p:sp>
      <p:pic>
        <p:nvPicPr>
          <p:cNvPr id="8" name="_x37033520" descr="EMB0000056c2df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72816"/>
            <a:ext cx="8126244" cy="4248472"/>
          </a:xfrm>
          <a:prstGeom prst="rect">
            <a:avLst/>
          </a:prstGeom>
          <a:noFill/>
        </p:spPr>
      </p:pic>
      <p:cxnSp>
        <p:nvCxnSpPr>
          <p:cNvPr id="10" name="직선 화살표 연결선 9"/>
          <p:cNvCxnSpPr/>
          <p:nvPr/>
        </p:nvCxnSpPr>
        <p:spPr>
          <a:xfrm>
            <a:off x="971600" y="2564904"/>
            <a:ext cx="216024" cy="360040"/>
          </a:xfrm>
          <a:prstGeom prst="straightConnector1">
            <a:avLst/>
          </a:prstGeom>
          <a:ln w="158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 flipV="1">
            <a:off x="1475656" y="3789040"/>
            <a:ext cx="144016" cy="216024"/>
          </a:xfrm>
          <a:prstGeom prst="straightConnector1">
            <a:avLst/>
          </a:prstGeom>
          <a:ln w="158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2195736" y="3789040"/>
            <a:ext cx="288032" cy="216024"/>
          </a:xfrm>
          <a:prstGeom prst="straightConnector1">
            <a:avLst/>
          </a:prstGeom>
          <a:ln w="158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5436096" y="4581128"/>
            <a:ext cx="288032" cy="216024"/>
          </a:xfrm>
          <a:prstGeom prst="straightConnector1">
            <a:avLst/>
          </a:prstGeom>
          <a:ln w="158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2195736" y="1844824"/>
            <a:ext cx="6516216" cy="864096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C00000"/>
                </a:solidFill>
              </a:rPr>
              <a:t>사회복지</a:t>
            </a:r>
            <a:r>
              <a:rPr lang="en-US" altLang="ko-KR" sz="2000" b="1" dirty="0" smtClean="0">
                <a:solidFill>
                  <a:srgbClr val="C00000"/>
                </a:solidFill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</a:rPr>
              <a:t>교육장학분야에 대한 기부 비율 감소추세</a:t>
            </a:r>
            <a:endParaRPr lang="en-US" altLang="ko-KR" sz="20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C00000"/>
                </a:solidFill>
              </a:rPr>
              <a:t>지역사회분야 증가</a:t>
            </a:r>
            <a:endParaRPr lang="en-US" altLang="ko-KR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2526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분야별 기부비율 및 평균금액</a:t>
            </a:r>
            <a:endParaRPr lang="ko-KR" altLang="en-US" sz="1400" b="1" dirty="0"/>
          </a:p>
        </p:txBody>
      </p:sp>
      <p:graphicFrame>
        <p:nvGraphicFramePr>
          <p:cNvPr id="8" name="차트 7"/>
          <p:cNvGraphicFramePr/>
          <p:nvPr/>
        </p:nvGraphicFramePr>
        <p:xfrm>
          <a:off x="1259632" y="1484784"/>
          <a:ext cx="6768752" cy="456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96136" y="1412776"/>
            <a:ext cx="10801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 smtClean="0"/>
              <a:t>단위</a:t>
            </a:r>
            <a:r>
              <a:rPr lang="en-US" altLang="ko-KR" sz="1050" b="1" dirty="0" smtClean="0"/>
              <a:t>: </a:t>
            </a:r>
            <a:r>
              <a:rPr lang="ko-KR" altLang="en-US" sz="1050" b="1" dirty="0" smtClean="0"/>
              <a:t>천원</a:t>
            </a:r>
            <a:endParaRPr lang="ko-KR" altLang="en-US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3212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문화진흥 분야 기부 대상 및 분야</a:t>
            </a:r>
            <a:endParaRPr lang="ko-KR" altLang="en-US" sz="1600" b="1" dirty="0"/>
          </a:p>
        </p:txBody>
      </p:sp>
      <p:pic>
        <p:nvPicPr>
          <p:cNvPr id="8" name="_x37033600" descr="EMB0000056c2e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7704856" cy="33843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20272" y="3789040"/>
            <a:ext cx="6655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 smtClean="0"/>
              <a:t>단위</a:t>
            </a:r>
            <a:r>
              <a:rPr lang="en-US" altLang="ko-KR" sz="1050" b="1" dirty="0" smtClean="0"/>
              <a:t>: %</a:t>
            </a:r>
            <a:endParaRPr lang="ko-KR" altLang="en-US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32127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문화진흥 분야 기부 대상 및 분야</a:t>
            </a:r>
            <a:endParaRPr lang="ko-KR" altLang="en-US" sz="1600" b="1" dirty="0"/>
          </a:p>
        </p:txBody>
      </p:sp>
      <p:pic>
        <p:nvPicPr>
          <p:cNvPr id="8" name="_x37033600" descr="EMB0000056c2e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564904"/>
            <a:ext cx="8028384" cy="319942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668344" y="3356992"/>
            <a:ext cx="6655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b="1" dirty="0" smtClean="0"/>
              <a:t>단위</a:t>
            </a:r>
            <a:r>
              <a:rPr lang="en-US" altLang="ko-KR" sz="1050" b="1" dirty="0" smtClean="0"/>
              <a:t>: %</a:t>
            </a:r>
            <a:endParaRPr lang="ko-KR" altLang="en-US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2319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기부 방식 별 기부 비율</a:t>
            </a:r>
            <a:endParaRPr lang="ko-KR" altLang="en-US" sz="1600" b="1" dirty="0"/>
          </a:p>
        </p:txBody>
      </p:sp>
      <p:pic>
        <p:nvPicPr>
          <p:cNvPr id="8" name="_x109465768" descr="EMB0000056c2e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276872"/>
            <a:ext cx="6970168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802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기부금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2380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사업관리비용 허용 비율</a:t>
            </a:r>
            <a:endParaRPr lang="ko-KR" altLang="en-US" sz="1600" b="1" dirty="0"/>
          </a:p>
        </p:txBody>
      </p:sp>
      <p:pic>
        <p:nvPicPr>
          <p:cNvPr id="8" name="_x109464168" descr="EMB0000056c2e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564904"/>
            <a:ext cx="793575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5418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자원봉사활동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참여율</a:t>
            </a:r>
            <a:endParaRPr lang="ko-KR" altLang="en-US" sz="1600" b="1" dirty="0"/>
          </a:p>
        </p:txBody>
      </p:sp>
      <p:pic>
        <p:nvPicPr>
          <p:cNvPr id="8" name="_x37033600" descr="EMB0000056c2e07"/>
          <p:cNvPicPr>
            <a:picLocks noChangeAspect="1" noChangeArrowheads="1"/>
          </p:cNvPicPr>
          <p:nvPr/>
        </p:nvPicPr>
        <p:blipFill>
          <a:blip r:embed="rId3" cstate="print"/>
          <a:srcRect l="2226" t="7552" r="2226"/>
          <a:stretch>
            <a:fillRect/>
          </a:stretch>
        </p:blipFill>
        <p:spPr bwMode="auto">
          <a:xfrm>
            <a:off x="539552" y="2060848"/>
            <a:ext cx="8202254" cy="414908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627784" y="1844824"/>
            <a:ext cx="6019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기업의 자원봉사활동 참여율도 예년과 유사한 수준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5418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자원봉사활동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1282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직원 참여율</a:t>
            </a:r>
            <a:endParaRPr lang="ko-KR" altLang="en-US" sz="1600" b="1" dirty="0"/>
          </a:p>
        </p:txBody>
      </p:sp>
      <p:pic>
        <p:nvPicPr>
          <p:cNvPr id="8" name="_x37033520" descr="EMB0000056c2e0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348880"/>
            <a:ext cx="8276180" cy="3705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pic>
        <p:nvPicPr>
          <p:cNvPr id="5" name="_x109943048" descr="EMB0000056c2e0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04864"/>
            <a:ext cx="8531351" cy="378904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395536" y="692696"/>
            <a:ext cx="5418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자원봉사활동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124744"/>
            <a:ext cx="1560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직원 참여 시간</a:t>
            </a:r>
            <a:endParaRPr lang="ko-KR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5418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자원봉사활동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지원방식</a:t>
            </a:r>
            <a:endParaRPr lang="ko-KR" altLang="en-US" sz="1600" b="1" dirty="0"/>
          </a:p>
        </p:txBody>
      </p:sp>
      <p:pic>
        <p:nvPicPr>
          <p:cNvPr id="8" name="_x109465288" descr="EMB0000056c2e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16832"/>
            <a:ext cx="7416824" cy="3877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395536" y="692696"/>
            <a:ext cx="68407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baseline="0" dirty="0" smtClean="0">
                <a:latin typeface="+mn-ea"/>
              </a:rPr>
              <a:t>조사</a:t>
            </a:r>
            <a:r>
              <a:rPr lang="ko-KR" altLang="en-US" sz="2400" b="1" dirty="0" smtClean="0">
                <a:latin typeface="+mn-ea"/>
              </a:rPr>
              <a:t> 내용</a:t>
            </a:r>
            <a:endParaRPr lang="en-US" altLang="ko-KR" sz="2400" b="1" dirty="0" smtClean="0">
              <a:latin typeface="+mn-ea"/>
            </a:endParaRPr>
          </a:p>
          <a:p>
            <a:endParaRPr lang="en-US" altLang="ko-KR" sz="2000" dirty="0" smtClean="0">
              <a:latin typeface="+mn-ea"/>
            </a:endParaRPr>
          </a:p>
          <a:p>
            <a:endParaRPr lang="en-US" altLang="ko-KR" sz="2000" dirty="0">
              <a:latin typeface="+mn-ea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ko-KR" altLang="en-US" sz="2000" dirty="0" smtClean="0">
                <a:latin typeface="+mn-ea"/>
              </a:rPr>
              <a:t>사회공헌활동 참여 경험 및 조직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altLang="ko-KR" sz="2000" dirty="0" smtClean="0">
                <a:latin typeface="+mn-ea"/>
              </a:rPr>
              <a:t>2012</a:t>
            </a:r>
            <a:r>
              <a:rPr lang="ko-KR" altLang="en-US" sz="2000" dirty="0" smtClean="0">
                <a:latin typeface="+mn-ea"/>
              </a:rPr>
              <a:t>년도 사회공헌활동 </a:t>
            </a:r>
            <a:r>
              <a:rPr lang="ko-KR" altLang="en-US" sz="2000" dirty="0" smtClean="0">
                <a:latin typeface="+mn-ea"/>
              </a:rPr>
              <a:t>실적 </a:t>
            </a:r>
            <a:r>
              <a:rPr lang="en-US" altLang="ko-KR" sz="2000" dirty="0" smtClean="0">
                <a:latin typeface="+mn-ea"/>
              </a:rPr>
              <a:t>:   </a:t>
            </a:r>
            <a:r>
              <a:rPr lang="ko-KR" altLang="en-US" sz="2000" dirty="0" smtClean="0">
                <a:latin typeface="+mn-ea"/>
              </a:rPr>
              <a:t>활동여부</a:t>
            </a:r>
            <a:r>
              <a:rPr lang="en-US" altLang="ko-KR" sz="2000" dirty="0" smtClean="0">
                <a:latin typeface="+mn-ea"/>
              </a:rPr>
              <a:t/>
            </a:r>
            <a:br>
              <a:rPr lang="en-US" altLang="ko-KR" sz="2000" dirty="0" smtClean="0">
                <a:latin typeface="+mn-ea"/>
              </a:rPr>
            </a:br>
            <a:r>
              <a:rPr lang="en-US" altLang="ko-KR" sz="2000" dirty="0" smtClean="0">
                <a:latin typeface="+mn-ea"/>
              </a:rPr>
              <a:t>                                           </a:t>
            </a:r>
            <a:r>
              <a:rPr lang="ko-KR" altLang="en-US" sz="2000" dirty="0" smtClean="0">
                <a:latin typeface="+mn-ea"/>
              </a:rPr>
              <a:t>기부금</a:t>
            </a:r>
            <a:r>
              <a:rPr lang="en-US" altLang="ko-KR" sz="2000" dirty="0" smtClean="0">
                <a:latin typeface="+mn-ea"/>
              </a:rPr>
              <a:t/>
            </a:r>
            <a:br>
              <a:rPr lang="en-US" altLang="ko-KR" sz="2000" dirty="0" smtClean="0">
                <a:latin typeface="+mn-ea"/>
              </a:rPr>
            </a:br>
            <a:r>
              <a:rPr lang="en-US" altLang="ko-KR" sz="2000" dirty="0" smtClean="0">
                <a:latin typeface="+mn-ea"/>
              </a:rPr>
              <a:t>                                           </a:t>
            </a:r>
            <a:r>
              <a:rPr lang="ko-KR" altLang="en-US" sz="2000" dirty="0" smtClean="0">
                <a:latin typeface="+mn-ea"/>
              </a:rPr>
              <a:t>자원봉사활동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ko-KR" altLang="en-US" sz="2000" dirty="0" smtClean="0">
                <a:latin typeface="+mn-ea"/>
              </a:rPr>
              <a:t>사회공헌활</a:t>
            </a:r>
            <a:r>
              <a:rPr lang="ko-KR" altLang="en-US" sz="2000" dirty="0">
                <a:latin typeface="+mn-ea"/>
              </a:rPr>
              <a:t>동 </a:t>
            </a:r>
            <a:r>
              <a:rPr lang="ko-KR" altLang="en-US" sz="2000" dirty="0" smtClean="0">
                <a:latin typeface="+mn-ea"/>
              </a:rPr>
              <a:t>추진 요인과 장애요인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ko-KR" altLang="en-US" sz="2000" dirty="0" smtClean="0">
                <a:latin typeface="+mn-ea"/>
              </a:rPr>
              <a:t>사회공헌활동 성과</a:t>
            </a:r>
            <a:endParaRPr lang="en-US" altLang="ko-KR" sz="2000" dirty="0" smtClean="0">
              <a:latin typeface="+mn-ea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ko-KR" altLang="en-US" sz="2000" dirty="0" smtClean="0">
                <a:latin typeface="+mn-ea"/>
              </a:rPr>
              <a:t>기</a:t>
            </a:r>
            <a:r>
              <a:rPr lang="ko-KR" altLang="en-US" sz="2000" dirty="0">
                <a:latin typeface="+mn-ea"/>
              </a:rPr>
              <a:t>업 </a:t>
            </a:r>
            <a:r>
              <a:rPr lang="ko-KR" altLang="en-US" sz="2000" dirty="0" smtClean="0">
                <a:latin typeface="+mn-ea"/>
              </a:rPr>
              <a:t>사회공헌활동 정책에 관한 인식</a:t>
            </a:r>
            <a:endParaRPr lang="ko-KR" altLang="en-US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5418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자원봉사활동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참여분야</a:t>
            </a:r>
            <a:endParaRPr lang="ko-KR" altLang="en-US" sz="1400" b="1" dirty="0"/>
          </a:p>
        </p:txBody>
      </p:sp>
      <p:pic>
        <p:nvPicPr>
          <p:cNvPr id="8" name="_x109860304" descr="EMB0000056c2e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44824"/>
            <a:ext cx="8028384" cy="41973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5418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년도 사회공헌활동 실적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자원봉사활동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2852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참여분야</a:t>
            </a:r>
            <a:r>
              <a:rPr lang="en-US" altLang="ko-KR" sz="1400" b="1" dirty="0" smtClean="0"/>
              <a:t>: </a:t>
            </a:r>
            <a:r>
              <a:rPr lang="ko-KR" altLang="en-US" sz="1600" b="1" dirty="0" smtClean="0"/>
              <a:t>기부금 </a:t>
            </a:r>
            <a:r>
              <a:rPr lang="en-US" altLang="ko-KR" sz="1600" b="1" dirty="0" smtClean="0"/>
              <a:t>vs. </a:t>
            </a:r>
            <a:r>
              <a:rPr lang="ko-KR" altLang="en-US" sz="1600" b="1" dirty="0" smtClean="0"/>
              <a:t>자원봉사</a:t>
            </a:r>
            <a:endParaRPr lang="en-US" altLang="ko-KR" sz="1600" b="1" dirty="0" smtClean="0"/>
          </a:p>
        </p:txBody>
      </p:sp>
      <p:graphicFrame>
        <p:nvGraphicFramePr>
          <p:cNvPr id="8" name="차트 7"/>
          <p:cNvGraphicFramePr/>
          <p:nvPr/>
        </p:nvGraphicFramePr>
        <p:xfrm>
          <a:off x="683568" y="1772816"/>
          <a:ext cx="756084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직사각형 10"/>
          <p:cNvSpPr/>
          <p:nvPr/>
        </p:nvSpPr>
        <p:spPr>
          <a:xfrm>
            <a:off x="683568" y="3933056"/>
            <a:ext cx="3672408" cy="360040"/>
          </a:xfrm>
          <a:prstGeom prst="rect">
            <a:avLst/>
          </a:prstGeom>
          <a:solidFill>
            <a:srgbClr val="FFFF00">
              <a:alpha val="32000"/>
            </a:srgbClr>
          </a:solidFill>
          <a:ln w="127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자유형 11"/>
          <p:cNvSpPr/>
          <p:nvPr/>
        </p:nvSpPr>
        <p:spPr>
          <a:xfrm>
            <a:off x="2087592" y="2027208"/>
            <a:ext cx="4636699" cy="2794958"/>
          </a:xfrm>
          <a:custGeom>
            <a:avLst/>
            <a:gdLst>
              <a:gd name="connsiteX0" fmla="*/ 0 w 4636699"/>
              <a:gd name="connsiteY0" fmla="*/ 0 h 2794958"/>
              <a:gd name="connsiteX1" fmla="*/ 103517 w 4636699"/>
              <a:gd name="connsiteY1" fmla="*/ 345056 h 2794958"/>
              <a:gd name="connsiteX2" fmla="*/ 189782 w 4636699"/>
              <a:gd name="connsiteY2" fmla="*/ 681486 h 2794958"/>
              <a:gd name="connsiteX3" fmla="*/ 181155 w 4636699"/>
              <a:gd name="connsiteY3" fmla="*/ 1052422 h 2794958"/>
              <a:gd name="connsiteX4" fmla="*/ 293299 w 4636699"/>
              <a:gd name="connsiteY4" fmla="*/ 1388852 h 2794958"/>
              <a:gd name="connsiteX5" fmla="*/ 1587261 w 4636699"/>
              <a:gd name="connsiteY5" fmla="*/ 1708030 h 2794958"/>
              <a:gd name="connsiteX6" fmla="*/ 1630393 w 4636699"/>
              <a:gd name="connsiteY6" fmla="*/ 2053086 h 2794958"/>
              <a:gd name="connsiteX7" fmla="*/ 4157933 w 4636699"/>
              <a:gd name="connsiteY7" fmla="*/ 2415396 h 2794958"/>
              <a:gd name="connsiteX8" fmla="*/ 4502989 w 4636699"/>
              <a:gd name="connsiteY8" fmla="*/ 2794958 h 2794958"/>
              <a:gd name="connsiteX9" fmla="*/ 4502989 w 4636699"/>
              <a:gd name="connsiteY9" fmla="*/ 2794958 h 2794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36699" h="2794958">
                <a:moveTo>
                  <a:pt x="0" y="0"/>
                </a:moveTo>
                <a:cubicBezTo>
                  <a:pt x="35943" y="115737"/>
                  <a:pt x="71887" y="231475"/>
                  <a:pt x="103517" y="345056"/>
                </a:cubicBezTo>
                <a:cubicBezTo>
                  <a:pt x="135147" y="458637"/>
                  <a:pt x="176842" y="563592"/>
                  <a:pt x="189782" y="681486"/>
                </a:cubicBezTo>
                <a:cubicBezTo>
                  <a:pt x="202722" y="799380"/>
                  <a:pt x="163902" y="934528"/>
                  <a:pt x="181155" y="1052422"/>
                </a:cubicBezTo>
                <a:cubicBezTo>
                  <a:pt x="198408" y="1170316"/>
                  <a:pt x="58948" y="1279584"/>
                  <a:pt x="293299" y="1388852"/>
                </a:cubicBezTo>
                <a:cubicBezTo>
                  <a:pt x="527650" y="1498120"/>
                  <a:pt x="1364412" y="1597324"/>
                  <a:pt x="1587261" y="1708030"/>
                </a:cubicBezTo>
                <a:cubicBezTo>
                  <a:pt x="1810110" y="1818736"/>
                  <a:pt x="1201948" y="1935192"/>
                  <a:pt x="1630393" y="2053086"/>
                </a:cubicBezTo>
                <a:cubicBezTo>
                  <a:pt x="2058838" y="2170980"/>
                  <a:pt x="3679167" y="2291751"/>
                  <a:pt x="4157933" y="2415396"/>
                </a:cubicBezTo>
                <a:cubicBezTo>
                  <a:pt x="4636699" y="2539041"/>
                  <a:pt x="4502989" y="2794958"/>
                  <a:pt x="4502989" y="2794958"/>
                </a:cubicBezTo>
                <a:lnTo>
                  <a:pt x="4502989" y="2794958"/>
                </a:lnTo>
              </a:path>
            </a:pathLst>
          </a:custGeom>
          <a:ln w="254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자유형 12"/>
          <p:cNvSpPr/>
          <p:nvPr/>
        </p:nvSpPr>
        <p:spPr>
          <a:xfrm>
            <a:off x="1708030" y="2139351"/>
            <a:ext cx="2260121" cy="2734574"/>
          </a:xfrm>
          <a:custGeom>
            <a:avLst/>
            <a:gdLst>
              <a:gd name="connsiteX0" fmla="*/ 146649 w 2260121"/>
              <a:gd name="connsiteY0" fmla="*/ 0 h 2734574"/>
              <a:gd name="connsiteX1" fmla="*/ 51759 w 2260121"/>
              <a:gd name="connsiteY1" fmla="*/ 353683 h 2734574"/>
              <a:gd name="connsiteX2" fmla="*/ 146649 w 2260121"/>
              <a:gd name="connsiteY2" fmla="*/ 707366 h 2734574"/>
              <a:gd name="connsiteX3" fmla="*/ 77638 w 2260121"/>
              <a:gd name="connsiteY3" fmla="*/ 1017917 h 2734574"/>
              <a:gd name="connsiteX4" fmla="*/ 267419 w 2260121"/>
              <a:gd name="connsiteY4" fmla="*/ 1328468 h 2734574"/>
              <a:gd name="connsiteX5" fmla="*/ 974785 w 2260121"/>
              <a:gd name="connsiteY5" fmla="*/ 1699404 h 2734574"/>
              <a:gd name="connsiteX6" fmla="*/ 77638 w 2260121"/>
              <a:gd name="connsiteY6" fmla="*/ 2044460 h 2734574"/>
              <a:gd name="connsiteX7" fmla="*/ 1440612 w 2260121"/>
              <a:gd name="connsiteY7" fmla="*/ 2389517 h 2734574"/>
              <a:gd name="connsiteX8" fmla="*/ 2260121 w 2260121"/>
              <a:gd name="connsiteY8" fmla="*/ 2734574 h 273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60121" h="2734574">
                <a:moveTo>
                  <a:pt x="146649" y="0"/>
                </a:moveTo>
                <a:cubicBezTo>
                  <a:pt x="99204" y="117894"/>
                  <a:pt x="51759" y="235789"/>
                  <a:pt x="51759" y="353683"/>
                </a:cubicBezTo>
                <a:cubicBezTo>
                  <a:pt x="51759" y="471577"/>
                  <a:pt x="142336" y="596660"/>
                  <a:pt x="146649" y="707366"/>
                </a:cubicBezTo>
                <a:cubicBezTo>
                  <a:pt x="150962" y="818072"/>
                  <a:pt x="57510" y="914400"/>
                  <a:pt x="77638" y="1017917"/>
                </a:cubicBezTo>
                <a:cubicBezTo>
                  <a:pt x="97766" y="1121434"/>
                  <a:pt x="117895" y="1214887"/>
                  <a:pt x="267419" y="1328468"/>
                </a:cubicBezTo>
                <a:cubicBezTo>
                  <a:pt x="416943" y="1442049"/>
                  <a:pt x="1006415" y="1580072"/>
                  <a:pt x="974785" y="1699404"/>
                </a:cubicBezTo>
                <a:cubicBezTo>
                  <a:pt x="943155" y="1818736"/>
                  <a:pt x="0" y="1929441"/>
                  <a:pt x="77638" y="2044460"/>
                </a:cubicBezTo>
                <a:cubicBezTo>
                  <a:pt x="155276" y="2159479"/>
                  <a:pt x="1076865" y="2274498"/>
                  <a:pt x="1440612" y="2389517"/>
                </a:cubicBezTo>
                <a:cubicBezTo>
                  <a:pt x="1804359" y="2504536"/>
                  <a:pt x="2032240" y="2619555"/>
                  <a:pt x="2260121" y="2734574"/>
                </a:cubicBezTo>
              </a:path>
            </a:pathLst>
          </a:cu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50802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사회공헌활동의 추진 요인 및 장애요인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추진 이유</a:t>
            </a:r>
            <a:endParaRPr lang="en-US" altLang="ko-KR" sz="1600" b="1" dirty="0" smtClean="0"/>
          </a:p>
        </p:txBody>
      </p:sp>
      <p:pic>
        <p:nvPicPr>
          <p:cNvPr id="8" name="_x37033600" descr="EMB0000056c2e2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844824"/>
            <a:ext cx="7272808" cy="380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50802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사회공헌활동의 추진 요인 및 장애요인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2380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사회공헌활동 결정 요소</a:t>
            </a:r>
            <a:endParaRPr lang="en-US" altLang="ko-KR" sz="1600" b="1" dirty="0" smtClean="0"/>
          </a:p>
        </p:txBody>
      </p:sp>
      <p:pic>
        <p:nvPicPr>
          <p:cNvPr id="8" name="_x37033440" descr="EMB0000056c2e2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88840"/>
            <a:ext cx="7596336" cy="3971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50802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사회공헌활동의 추진 요인 및 장애요인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2996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사회공헌활동의 외적 장애요인</a:t>
            </a:r>
            <a:endParaRPr lang="en-US" altLang="ko-KR" sz="1600" b="1" dirty="0" smtClean="0"/>
          </a:p>
        </p:txBody>
      </p:sp>
      <p:pic>
        <p:nvPicPr>
          <p:cNvPr id="8" name="_x109943768" descr="EMB0000056c2e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60848"/>
            <a:ext cx="8100392" cy="3666144"/>
          </a:xfrm>
          <a:prstGeom prst="rect">
            <a:avLst/>
          </a:prstGeom>
          <a:noFill/>
        </p:spPr>
      </p:pic>
      <p:cxnSp>
        <p:nvCxnSpPr>
          <p:cNvPr id="10" name="직선 화살표 연결선 9"/>
          <p:cNvCxnSpPr/>
          <p:nvPr/>
        </p:nvCxnSpPr>
        <p:spPr>
          <a:xfrm flipV="1">
            <a:off x="3491880" y="2996952"/>
            <a:ext cx="504056" cy="288032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076056" y="2708920"/>
            <a:ext cx="432048" cy="288032"/>
          </a:xfrm>
          <a:prstGeom prst="straightConnector1">
            <a:avLst/>
          </a:prstGeom>
          <a:ln w="2222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50802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사회공헌활동의 추진 요인 및 장애요인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2996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사회공헌활동의 내적 장애요인</a:t>
            </a:r>
            <a:endParaRPr lang="en-US" altLang="ko-KR" sz="1600" b="1" dirty="0" smtClean="0"/>
          </a:p>
        </p:txBody>
      </p:sp>
      <p:pic>
        <p:nvPicPr>
          <p:cNvPr id="8" name="_x109943368" descr="EMB0000056c2e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16832"/>
            <a:ext cx="7587315" cy="3966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3308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사회공헌활동의 성과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평가 방식</a:t>
            </a:r>
            <a:endParaRPr lang="en-US" altLang="ko-KR" sz="1600" b="1" dirty="0" smtClean="0"/>
          </a:p>
        </p:txBody>
      </p:sp>
      <p:pic>
        <p:nvPicPr>
          <p:cNvPr id="8" name="_x37033520" descr="EMB0000056c2e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44824"/>
            <a:ext cx="8316416" cy="4077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3308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사회공헌활동의 성과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7861" y="11247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/>
              <a:t>성과</a:t>
            </a:r>
            <a:endParaRPr lang="en-US" altLang="ko-KR" b="1" dirty="0" smtClean="0"/>
          </a:p>
        </p:txBody>
      </p:sp>
      <p:pic>
        <p:nvPicPr>
          <p:cNvPr id="8" name="_x37033600" descr="EMB0000056c2e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00808"/>
            <a:ext cx="6804248" cy="4054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2739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 정책에 관한 인식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7861" y="1124744"/>
            <a:ext cx="36840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사회공헌활동 세제혜택제도 인지 여부</a:t>
            </a:r>
            <a:endParaRPr lang="en-US" altLang="ko-KR" sz="1600" b="1" dirty="0" smtClean="0"/>
          </a:p>
        </p:txBody>
      </p:sp>
      <p:pic>
        <p:nvPicPr>
          <p:cNvPr id="8" name="_x37033440" descr="EMB0000056c2e35"/>
          <p:cNvPicPr>
            <a:picLocks noChangeAspect="1" noChangeArrowheads="1"/>
          </p:cNvPicPr>
          <p:nvPr/>
        </p:nvPicPr>
        <p:blipFill>
          <a:blip r:embed="rId3" cstate="print"/>
          <a:srcRect r="1887" b="7225"/>
          <a:stretch>
            <a:fillRect/>
          </a:stretch>
        </p:blipFill>
        <p:spPr bwMode="auto">
          <a:xfrm>
            <a:off x="827584" y="1988840"/>
            <a:ext cx="7488832" cy="3684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2739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 정책에 관한 인식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7861" y="1124744"/>
            <a:ext cx="3954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세제혜택 증가 시</a:t>
            </a:r>
            <a:r>
              <a:rPr lang="en-US" altLang="ko-KR" sz="1600" b="1" dirty="0" smtClean="0"/>
              <a:t>, </a:t>
            </a:r>
            <a:r>
              <a:rPr lang="ko-KR" altLang="en-US" sz="1600" b="1" dirty="0" smtClean="0"/>
              <a:t>기부금 규모 확대 의향</a:t>
            </a:r>
            <a:endParaRPr lang="en-US" altLang="ko-KR" sz="1600" b="1" dirty="0" smtClean="0"/>
          </a:p>
        </p:txBody>
      </p:sp>
      <p:pic>
        <p:nvPicPr>
          <p:cNvPr id="8" name="_x37033360" descr="EMB0000056c2e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7201668" cy="3746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413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 참여 경험 및 조직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_x159707440" descr="EMB000015c025d9"/>
          <p:cNvPicPr>
            <a:picLocks noChangeAspect="1" noChangeArrowheads="1"/>
          </p:cNvPicPr>
          <p:nvPr/>
        </p:nvPicPr>
        <p:blipFill>
          <a:blip r:embed="rId3" cstate="print"/>
          <a:srcRect l="6244" t="5729" r="1876"/>
          <a:stretch>
            <a:fillRect/>
          </a:stretch>
        </p:blipFill>
        <p:spPr bwMode="auto">
          <a:xfrm>
            <a:off x="179512" y="2204864"/>
            <a:ext cx="7416824" cy="40050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04048" y="1700808"/>
            <a:ext cx="3531736" cy="12254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000" b="1" dirty="0" smtClean="0"/>
              <a:t>조사 대상 기업의 </a:t>
            </a:r>
            <a:r>
              <a:rPr lang="en-US" altLang="ko-KR" sz="2000" b="1" dirty="0" smtClean="0"/>
              <a:t>86.3%</a:t>
            </a:r>
            <a:r>
              <a:rPr lang="ko-KR" altLang="en-US" sz="2000" b="1" dirty="0" smtClean="0"/>
              <a:t> </a:t>
            </a:r>
            <a:endParaRPr lang="en-US" altLang="ko-KR" sz="2000" b="1" dirty="0" smtClean="0"/>
          </a:p>
          <a:p>
            <a:pPr>
              <a:lnSpc>
                <a:spcPct val="200000"/>
              </a:lnSpc>
            </a:pPr>
            <a:r>
              <a:rPr lang="ko-KR" altLang="en-US" sz="2000" b="1" dirty="0" smtClean="0"/>
              <a:t>사회공헌활동 참여 경험 있음</a:t>
            </a:r>
            <a:endParaRPr lang="ko-KR" alt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1124744"/>
            <a:ext cx="3345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창사 이후 사회공헌활동 참여 경험</a:t>
            </a:r>
            <a:endParaRPr lang="ko-KR" altLang="en-US" sz="1600" b="1" dirty="0"/>
          </a:p>
        </p:txBody>
      </p:sp>
      <p:sp>
        <p:nvSpPr>
          <p:cNvPr id="11" name="원호 10"/>
          <p:cNvSpPr/>
          <p:nvPr/>
        </p:nvSpPr>
        <p:spPr>
          <a:xfrm>
            <a:off x="6660232" y="4365104"/>
            <a:ext cx="1008112" cy="1440160"/>
          </a:xfrm>
          <a:prstGeom prst="arc">
            <a:avLst>
              <a:gd name="adj1" fmla="val 11552013"/>
              <a:gd name="adj2" fmla="val 16636400"/>
            </a:avLst>
          </a:prstGeom>
          <a:ln>
            <a:solidFill>
              <a:srgbClr val="C00000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308304" y="4077072"/>
            <a:ext cx="1579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solidFill>
                  <a:srgbClr val="C00000"/>
                </a:solidFill>
              </a:rPr>
              <a:t>67.2%</a:t>
            </a:r>
          </a:p>
          <a:p>
            <a:r>
              <a:rPr lang="ko-KR" altLang="en-US" sz="1200" b="1" dirty="0" smtClean="0">
                <a:solidFill>
                  <a:srgbClr val="C00000"/>
                </a:solidFill>
              </a:rPr>
              <a:t>향후 참여 의사 있음</a:t>
            </a:r>
            <a:endParaRPr lang="ko-KR" altLang="en-US" sz="1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제언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861" y="1124744"/>
            <a:ext cx="3441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사회공헌활동 영역의 다양화</a:t>
            </a:r>
            <a:endParaRPr lang="en-US" altLang="ko-KR" sz="2000" b="1" dirty="0" smtClean="0"/>
          </a:p>
        </p:txBody>
      </p:sp>
      <p:sp>
        <p:nvSpPr>
          <p:cNvPr id="11" name="직사각형 10"/>
          <p:cNvSpPr/>
          <p:nvPr/>
        </p:nvSpPr>
        <p:spPr>
          <a:xfrm>
            <a:off x="539552" y="1720840"/>
            <a:ext cx="7704856" cy="3726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문화진흥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해외구호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보건의료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환경보호 등 영역에 대한 기업의 참여 확대 필요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사회문제와 수요에 대한 기업의 정보수집 및 분석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작업 필요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전문조직들과의 협력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영역별 비영리조직들과 기업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공익재단 간의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정보교류와 의사소통 활성화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제언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861" y="1124744"/>
            <a:ext cx="3727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기업</a:t>
            </a:r>
            <a:r>
              <a:rPr lang="en-US" altLang="ko-KR" sz="2000" b="1" dirty="0" smtClean="0"/>
              <a:t>-</a:t>
            </a:r>
            <a:r>
              <a:rPr lang="ko-KR" altLang="en-US" sz="2000" b="1" dirty="0" smtClean="0"/>
              <a:t>비영리 단체 간 소통 구조</a:t>
            </a:r>
            <a:endParaRPr lang="en-US" altLang="ko-KR" sz="2000" b="1" dirty="0" smtClean="0"/>
          </a:p>
        </p:txBody>
      </p:sp>
      <p:sp>
        <p:nvSpPr>
          <p:cNvPr id="11" name="직사각형 10"/>
          <p:cNvSpPr/>
          <p:nvPr/>
        </p:nvSpPr>
        <p:spPr>
          <a:xfrm>
            <a:off x="539552" y="1720840"/>
            <a:ext cx="7704856" cy="4187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기업 사회공헌활동의 활성화를 위해 기업과 비영리 단체 간의 의사소통 구조 확대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사업의 중복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비효율제거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활동 성과 증진을 위한 상시적 협의 구조 필요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기업 사회공헌 조직들간의 협의 구조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지역별 협의체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안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구성도 고려할 수 있음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제언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861" y="1124744"/>
            <a:ext cx="5250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기업 사회공헌활동에 대한 자체 평가 시스템</a:t>
            </a:r>
            <a:endParaRPr lang="en-US" altLang="ko-KR" sz="2000" b="1" dirty="0" smtClean="0"/>
          </a:p>
        </p:txBody>
      </p:sp>
      <p:sp>
        <p:nvSpPr>
          <p:cNvPr id="11" name="직사각형 10"/>
          <p:cNvSpPr/>
          <p:nvPr/>
        </p:nvSpPr>
        <p:spPr>
          <a:xfrm>
            <a:off x="539552" y="1720840"/>
            <a:ext cx="7704856" cy="3264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사회공헌활동에 관한 기업 내 성과평가 시스템 마련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학계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전문가집단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공익재단 등과의 협력을 통해서 성과평가 및 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Quality 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Management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시스템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구축 필요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기업별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기업군별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지역별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업종별로 필요에 따라 평가 시스템 유형화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제언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861" y="1124744"/>
            <a:ext cx="4480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비영리 단체의 역량 강화를 위한 지원</a:t>
            </a:r>
            <a:endParaRPr lang="en-US" altLang="ko-KR" sz="2000" b="1" dirty="0" smtClean="0"/>
          </a:p>
        </p:txBody>
      </p:sp>
      <p:sp>
        <p:nvSpPr>
          <p:cNvPr id="11" name="직사각형 10"/>
          <p:cNvSpPr/>
          <p:nvPr/>
        </p:nvSpPr>
        <p:spPr>
          <a:xfrm>
            <a:off x="539552" y="1720840"/>
            <a:ext cx="770485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기업 사회공헌활동의 사회적 성과 제고를 위해 비영리 단체들의 역량 강화 급선무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비영리 단체에 대한 기술적 지원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(technical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assistance)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  -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사업기획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질 관리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회계처리 등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제언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861" y="1124744"/>
            <a:ext cx="5787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기업사회공헌 정보공유 시스템 통합 및 </a:t>
            </a:r>
            <a:r>
              <a:rPr lang="en-US" altLang="ko-KR" sz="2000" b="1" dirty="0" smtClean="0"/>
              <a:t>Upgrade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539552" y="1720840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정부차원의 사회공헌 정보 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portal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의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효율성 제고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한국사회복지협의회 산하 사회공헌정보센터와 </a:t>
            </a:r>
            <a:r>
              <a:rPr lang="ko-KR" altLang="en-US" sz="2000" b="1" dirty="0" err="1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지자체별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사회공헌정보센터들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간의 정보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공유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교류 활성화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기업사회공헌 활동에 관한 신뢰도 높은 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database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구축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비영리 단체들의 활동과 기업 사회공헌활동을 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matching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할 수 있는 실용적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정보공유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시스템 구축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제언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7861" y="1124744"/>
            <a:ext cx="3441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사회공헌활동 영역의 다양화</a:t>
            </a:r>
            <a:endParaRPr lang="en-US" altLang="ko-KR" sz="2000" b="1" dirty="0" smtClean="0"/>
          </a:p>
        </p:txBody>
      </p:sp>
      <p:sp>
        <p:nvSpPr>
          <p:cNvPr id="11" name="직사각형 10"/>
          <p:cNvSpPr/>
          <p:nvPr/>
        </p:nvSpPr>
        <p:spPr>
          <a:xfrm>
            <a:off x="539552" y="1720840"/>
            <a:ext cx="7704856" cy="3726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문화진흥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해외구호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보건의료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환경보호 등 영역에 대한 기업의 참여 확대 필요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사회문제와 수요에 대한 기업의 정보수집 및 분석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작업 필요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전문조직들과의 협력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영역별 비영리조직들과 기업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공익재단 간의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정보교류와 의사소통 활성화</a:t>
            </a:r>
            <a:endParaRPr lang="en-US" altLang="ko-KR" sz="2000" b="1" dirty="0" smtClean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1556792"/>
            <a:ext cx="549381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  <a:latin typeface="08서울남산체 M" pitchFamily="18" charset="-127"/>
                <a:ea typeface="08서울남산체 M" pitchFamily="18" charset="-127"/>
              </a:rPr>
              <a:t>한국</a:t>
            </a:r>
            <a:r>
              <a:rPr lang="en-US" altLang="ko-KR" sz="4000" dirty="0" smtClean="0">
                <a:solidFill>
                  <a:schemeClr val="accent1">
                    <a:lumMod val="75000"/>
                  </a:schemeClr>
                </a:solidFill>
                <a:latin typeface="08서울남산체 M" pitchFamily="18" charset="-127"/>
                <a:ea typeface="08서울남산체 M" pitchFamily="18" charset="-127"/>
              </a:rPr>
              <a:t> </a:t>
            </a:r>
            <a:r>
              <a:rPr lang="ko-KR" altLang="en-US" sz="4000" dirty="0" smtClean="0">
                <a:solidFill>
                  <a:schemeClr val="accent1">
                    <a:lumMod val="75000"/>
                  </a:schemeClr>
                </a:solidFill>
                <a:latin typeface="08서울남산체 M" pitchFamily="18" charset="-127"/>
                <a:ea typeface="08서울남산체 M" pitchFamily="18" charset="-127"/>
              </a:rPr>
              <a:t>기업의 사회공헌활동</a:t>
            </a:r>
            <a:endParaRPr lang="en-US" altLang="ko-KR" sz="4000" dirty="0" smtClean="0">
              <a:solidFill>
                <a:schemeClr val="accent1">
                  <a:lumMod val="75000"/>
                </a:schemeClr>
              </a:solidFill>
              <a:latin typeface="08서울남산체 M" pitchFamily="18" charset="-127"/>
              <a:ea typeface="08서울남산체 M" pitchFamily="18" charset="-127"/>
            </a:endParaRPr>
          </a:p>
          <a:p>
            <a:pPr algn="ctr"/>
            <a:r>
              <a:rPr lang="en-US" altLang="ko-KR" sz="2800" dirty="0" smtClean="0">
                <a:solidFill>
                  <a:schemeClr val="accent1">
                    <a:lumMod val="75000"/>
                  </a:schemeClr>
                </a:solidFill>
                <a:latin typeface="08서울남산체 M" pitchFamily="18" charset="-127"/>
                <a:ea typeface="08서울남산체 M" pitchFamily="18" charset="-127"/>
              </a:rPr>
              <a:t>Corporate</a:t>
            </a:r>
            <a:r>
              <a:rPr lang="ko-KR" altLang="en-US" sz="2800" dirty="0" smtClean="0">
                <a:solidFill>
                  <a:schemeClr val="accent1">
                    <a:lumMod val="75000"/>
                  </a:schemeClr>
                </a:solidFill>
                <a:latin typeface="08서울남산체 M" pitchFamily="18" charset="-127"/>
                <a:ea typeface="08서울남산체 M" pitchFamily="18" charset="-127"/>
              </a:rPr>
              <a:t> </a:t>
            </a:r>
            <a:r>
              <a:rPr lang="en-US" altLang="ko-KR" sz="2800" dirty="0" smtClean="0">
                <a:solidFill>
                  <a:schemeClr val="accent1">
                    <a:lumMod val="75000"/>
                  </a:schemeClr>
                </a:solidFill>
                <a:latin typeface="08서울남산체 M" pitchFamily="18" charset="-127"/>
                <a:ea typeface="08서울남산체 M" pitchFamily="18" charset="-127"/>
              </a:rPr>
              <a:t>Philanthropy in Korea</a:t>
            </a:r>
            <a:endParaRPr lang="ko-KR" altLang="en-US" sz="2800" dirty="0">
              <a:solidFill>
                <a:schemeClr val="accent1">
                  <a:lumMod val="75000"/>
                </a:schemeClr>
              </a:solidFill>
              <a:latin typeface="08서울남산체 M" pitchFamily="18" charset="-127"/>
              <a:ea typeface="08서울남산체 M" pitchFamily="18" charset="-127"/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19872" y="4149080"/>
            <a:ext cx="2755883" cy="10261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한동우</a:t>
            </a:r>
            <a:endParaRPr lang="en-US" altLang="ko-K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아름다운재단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기부문화연구소 부소장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강남대학교 사회복지대학원 교수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1340768"/>
            <a:ext cx="9144000" cy="4104456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867046" y="2967335"/>
            <a:ext cx="3409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08서울남산체 B" pitchFamily="18" charset="-127"/>
                <a:ea typeface="08서울남산체 B" pitchFamily="18" charset="-127"/>
              </a:rPr>
              <a:t>Thank</a:t>
            </a:r>
            <a:r>
              <a:rPr lang="ko-KR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08서울남산체 B" pitchFamily="18" charset="-127"/>
                <a:ea typeface="08서울남산체 B" pitchFamily="18" charset="-127"/>
              </a:rPr>
              <a:t> </a:t>
            </a:r>
            <a:r>
              <a:rPr lang="en-US" altLang="ko-K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08서울남산체 B" pitchFamily="18" charset="-127"/>
                <a:ea typeface="08서울남산체 B" pitchFamily="18" charset="-127"/>
              </a:rPr>
              <a:t>You</a:t>
            </a:r>
            <a:endParaRPr lang="en-US" altLang="ko-K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08서울남산체 B" pitchFamily="18" charset="-127"/>
              <a:ea typeface="08서울남산체 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413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 참여 경험 및 조직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_x159707440" descr="EMB000015c025d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44824"/>
            <a:ext cx="8136904" cy="439248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95536" y="1124744"/>
            <a:ext cx="3478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사회공헌활동에 참여하지 않는 이유</a:t>
            </a:r>
            <a:endParaRPr lang="ko-KR" altLang="en-US" sz="1600" b="1" dirty="0"/>
          </a:p>
        </p:txBody>
      </p:sp>
      <p:sp>
        <p:nvSpPr>
          <p:cNvPr id="9" name="타원 8"/>
          <p:cNvSpPr/>
          <p:nvPr/>
        </p:nvSpPr>
        <p:spPr>
          <a:xfrm>
            <a:off x="2699792" y="3212976"/>
            <a:ext cx="914400" cy="914400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413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 참여 경험 및 조직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2380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사회공헌활동 참여 방식</a:t>
            </a:r>
            <a:endParaRPr lang="ko-KR" altLang="en-US" sz="1600" b="1" dirty="0"/>
          </a:p>
        </p:txBody>
      </p:sp>
      <p:pic>
        <p:nvPicPr>
          <p:cNvPr id="8" name="_x159707440" descr="EMB000015c025df"/>
          <p:cNvPicPr>
            <a:picLocks noChangeAspect="1" noChangeArrowheads="1"/>
          </p:cNvPicPr>
          <p:nvPr/>
        </p:nvPicPr>
        <p:blipFill>
          <a:blip r:embed="rId3" cstate="print"/>
          <a:srcRect t="3489" b="1240"/>
          <a:stretch>
            <a:fillRect/>
          </a:stretch>
        </p:blipFill>
        <p:spPr bwMode="auto">
          <a:xfrm>
            <a:off x="611560" y="2204864"/>
            <a:ext cx="7704856" cy="3933056"/>
          </a:xfrm>
          <a:prstGeom prst="rect">
            <a:avLst/>
          </a:prstGeom>
          <a:noFill/>
        </p:spPr>
      </p:pic>
      <p:cxnSp>
        <p:nvCxnSpPr>
          <p:cNvPr id="12" name="직선 화살표 연결선 11"/>
          <p:cNvCxnSpPr/>
          <p:nvPr/>
        </p:nvCxnSpPr>
        <p:spPr>
          <a:xfrm>
            <a:off x="971600" y="2348880"/>
            <a:ext cx="648072" cy="288032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1835696" y="2780928"/>
            <a:ext cx="648072" cy="36004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flipV="1">
            <a:off x="2771800" y="3068960"/>
            <a:ext cx="648072" cy="36004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67944" y="2204864"/>
            <a:ext cx="5021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사회공헌활동 참여방식 다양화 추세</a:t>
            </a:r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413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 참여 경험 및 조직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26581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사회공헌활동 조직 및 인력</a:t>
            </a:r>
            <a:endParaRPr lang="ko-KR" altLang="en-US" sz="1600" b="1" dirty="0"/>
          </a:p>
        </p:txBody>
      </p:sp>
      <p:pic>
        <p:nvPicPr>
          <p:cNvPr id="8" name="_x159713032" descr="EMB000015c025e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348880"/>
            <a:ext cx="7812360" cy="3933056"/>
          </a:xfrm>
          <a:prstGeom prst="rect">
            <a:avLst/>
          </a:prstGeom>
          <a:noFill/>
        </p:spPr>
      </p:pic>
      <p:sp>
        <p:nvSpPr>
          <p:cNvPr id="9" name="타원 8"/>
          <p:cNvSpPr/>
          <p:nvPr/>
        </p:nvSpPr>
        <p:spPr>
          <a:xfrm>
            <a:off x="1979712" y="4149080"/>
            <a:ext cx="360040" cy="360040"/>
          </a:xfrm>
          <a:prstGeom prst="ellipse">
            <a:avLst/>
          </a:prstGeom>
          <a:solidFill>
            <a:srgbClr val="FFC000">
              <a:alpha val="35000"/>
            </a:srgb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779912" y="4077072"/>
            <a:ext cx="360040" cy="360040"/>
          </a:xfrm>
          <a:prstGeom prst="ellipse">
            <a:avLst/>
          </a:prstGeom>
          <a:solidFill>
            <a:srgbClr val="FFC000">
              <a:alpha val="35000"/>
            </a:srgb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195736" y="3284984"/>
            <a:ext cx="1912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전담 인력 </a:t>
            </a:r>
            <a:r>
              <a:rPr lang="en-US" altLang="ko-KR" sz="2000" b="1" dirty="0" smtClean="0"/>
              <a:t>32%</a:t>
            </a:r>
            <a:endParaRPr lang="ko-KR" altLang="en-US" sz="2000" b="1" dirty="0"/>
          </a:p>
        </p:txBody>
      </p:sp>
      <p:sp>
        <p:nvSpPr>
          <p:cNvPr id="13" name="타원 12"/>
          <p:cNvSpPr/>
          <p:nvPr/>
        </p:nvSpPr>
        <p:spPr>
          <a:xfrm>
            <a:off x="5652120" y="2420888"/>
            <a:ext cx="360040" cy="360040"/>
          </a:xfrm>
          <a:prstGeom prst="ellipse">
            <a:avLst/>
          </a:prstGeom>
          <a:solidFill>
            <a:srgbClr val="FFC000">
              <a:alpha val="35000"/>
            </a:srgb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139952" y="1844824"/>
            <a:ext cx="1912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/>
              <a:t>담당 인력 </a:t>
            </a:r>
            <a:r>
              <a:rPr lang="en-US" altLang="ko-KR" sz="2000" b="1" dirty="0" smtClean="0"/>
              <a:t>85%</a:t>
            </a:r>
            <a:endParaRPr lang="ko-KR" altLang="en-US" sz="2000" b="1" dirty="0"/>
          </a:p>
        </p:txBody>
      </p:sp>
      <p:cxnSp>
        <p:nvCxnSpPr>
          <p:cNvPr id="24" name="직선 연결선 23"/>
          <p:cNvCxnSpPr>
            <a:endCxn id="14" idx="2"/>
          </p:cNvCxnSpPr>
          <p:nvPr/>
        </p:nvCxnSpPr>
        <p:spPr>
          <a:xfrm flipV="1">
            <a:off x="3491880" y="2244934"/>
            <a:ext cx="1604424" cy="96804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>
            <a:stCxn id="14" idx="2"/>
          </p:cNvCxnSpPr>
          <p:nvPr/>
        </p:nvCxnSpPr>
        <p:spPr>
          <a:xfrm>
            <a:off x="5096304" y="2244934"/>
            <a:ext cx="555816" cy="2479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3" grpId="1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413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 참여 경험 및 조직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3337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2012</a:t>
            </a:r>
            <a:r>
              <a:rPr lang="ko-KR" altLang="en-US" sz="1600" b="1" dirty="0" smtClean="0"/>
              <a:t>년도 사회공헌활동 참여 경험</a:t>
            </a:r>
            <a:endParaRPr lang="ko-KR" altLang="en-US" sz="1600" b="1" dirty="0"/>
          </a:p>
        </p:txBody>
      </p:sp>
      <p:pic>
        <p:nvPicPr>
          <p:cNvPr id="15" name="_x159713032" descr="EMB000015c02606"/>
          <p:cNvPicPr>
            <a:picLocks noChangeAspect="1" noChangeArrowheads="1"/>
          </p:cNvPicPr>
          <p:nvPr/>
        </p:nvPicPr>
        <p:blipFill>
          <a:blip r:embed="rId3" cstate="print"/>
          <a:srcRect b="4710"/>
          <a:stretch>
            <a:fillRect/>
          </a:stretch>
        </p:blipFill>
        <p:spPr bwMode="auto">
          <a:xfrm>
            <a:off x="251520" y="2348880"/>
            <a:ext cx="8487064" cy="3816424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4826612" y="1866310"/>
            <a:ext cx="3345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/>
              <a:t>사회공헌활동 참여 지속성 높은 편</a:t>
            </a:r>
            <a:endParaRPr lang="ko-KR" altLang="en-US" sz="1600" b="1" dirty="0"/>
          </a:p>
        </p:txBody>
      </p:sp>
      <p:sp>
        <p:nvSpPr>
          <p:cNvPr id="17" name="타원 16"/>
          <p:cNvSpPr/>
          <p:nvPr/>
        </p:nvSpPr>
        <p:spPr>
          <a:xfrm>
            <a:off x="3419872" y="3717032"/>
            <a:ext cx="914400" cy="914400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" y="0"/>
            <a:ext cx="1331639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ko-KR" sz="10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Giving Korea 2013</a:t>
            </a:r>
            <a:endParaRPr lang="en-US" altLang="ko-KR" sz="10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그림 5" descr="TheBeautifulfFoundation_CI_JPG.jpg"/>
          <p:cNvPicPr>
            <a:picLocks noChangeAspect="1"/>
          </p:cNvPicPr>
          <p:nvPr/>
        </p:nvPicPr>
        <p:blipFill>
          <a:blip r:embed="rId2" cstate="print"/>
          <a:srcRect t="16517" r="49720" b="61435"/>
          <a:stretch>
            <a:fillRect/>
          </a:stretch>
        </p:blipFill>
        <p:spPr>
          <a:xfrm>
            <a:off x="7812360" y="6445372"/>
            <a:ext cx="1331640" cy="412627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692696"/>
            <a:ext cx="4413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b="1" baseline="0" dirty="0" smtClean="0">
                <a:latin typeface="맑은 고딕" pitchFamily="50" charset="-127"/>
                <a:ea typeface="맑은 고딕" pitchFamily="50" charset="-127"/>
              </a:rPr>
              <a:t>조사</a:t>
            </a:r>
            <a:r>
              <a:rPr lang="ko-KR" altLang="en-US" sz="2000" b="1" dirty="0" smtClean="0">
                <a:latin typeface="맑은 고딕" pitchFamily="50" charset="-127"/>
                <a:ea typeface="맑은 고딕" pitchFamily="50" charset="-127"/>
              </a:rPr>
              <a:t> 결과</a:t>
            </a:r>
            <a:r>
              <a:rPr lang="en-US" altLang="ko-KR" sz="20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사회공헌활동 참여 경험 및 조직</a:t>
            </a: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4302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/>
              <a:t>2012</a:t>
            </a:r>
            <a:r>
              <a:rPr lang="ko-KR" altLang="en-US" sz="1600" b="1" dirty="0" smtClean="0"/>
              <a:t>년도 사회공헌활동 참여하지 않은 이유 </a:t>
            </a:r>
            <a:endParaRPr lang="ko-KR" altLang="en-US" sz="1600" b="1" dirty="0"/>
          </a:p>
        </p:txBody>
      </p:sp>
      <p:pic>
        <p:nvPicPr>
          <p:cNvPr id="8" name="_x159713032" descr="EMB000015c0260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8803932" cy="4536504"/>
          </a:xfrm>
          <a:prstGeom prst="rect">
            <a:avLst/>
          </a:prstGeom>
          <a:noFill/>
        </p:spPr>
      </p:pic>
      <p:cxnSp>
        <p:nvCxnSpPr>
          <p:cNvPr id="9" name="직선 화살표 연결선 8"/>
          <p:cNvCxnSpPr/>
          <p:nvPr/>
        </p:nvCxnSpPr>
        <p:spPr>
          <a:xfrm>
            <a:off x="1115616" y="2276872"/>
            <a:ext cx="648072" cy="504056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 flipV="1">
            <a:off x="2411760" y="3212976"/>
            <a:ext cx="720080" cy="36004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1080</Words>
  <Application>Microsoft Office PowerPoint</Application>
  <PresentationFormat>화면 슬라이드 쇼(4:3)</PresentationFormat>
  <Paragraphs>251</Paragraphs>
  <Slides>46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46</vt:i4>
      </vt:variant>
    </vt:vector>
  </HeadingPairs>
  <TitlesOfParts>
    <vt:vector size="4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  <vt:lpstr>슬라이드 44</vt:lpstr>
      <vt:lpstr>슬라이드 45</vt:lpstr>
      <vt:lpstr>슬라이드 46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JHG</cp:lastModifiedBy>
  <cp:revision>28</cp:revision>
  <dcterms:created xsi:type="dcterms:W3CDTF">2013-10-22T00:18:59Z</dcterms:created>
  <dcterms:modified xsi:type="dcterms:W3CDTF">2013-10-22T08:19:26Z</dcterms:modified>
</cp:coreProperties>
</file>