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1" r:id="rId2"/>
    <p:sldMasterId id="2147483705" r:id="rId3"/>
    <p:sldMasterId id="2147483729" r:id="rId4"/>
    <p:sldMasterId id="2147483741" r:id="rId5"/>
  </p:sldMasterIdLst>
  <p:notesMasterIdLst>
    <p:notesMasterId r:id="rId64"/>
  </p:notesMasterIdLst>
  <p:handoutMasterIdLst>
    <p:handoutMasterId r:id="rId65"/>
  </p:handoutMasterIdLst>
  <p:sldIdLst>
    <p:sldId id="350" r:id="rId6"/>
    <p:sldId id="262" r:id="rId7"/>
    <p:sldId id="263" r:id="rId8"/>
    <p:sldId id="264" r:id="rId9"/>
    <p:sldId id="369" r:id="rId10"/>
    <p:sldId id="370" r:id="rId11"/>
    <p:sldId id="368" r:id="rId12"/>
    <p:sldId id="265" r:id="rId13"/>
    <p:sldId id="342" r:id="rId14"/>
    <p:sldId id="273" r:id="rId15"/>
    <p:sldId id="274" r:id="rId16"/>
    <p:sldId id="275" r:id="rId17"/>
    <p:sldId id="276" r:id="rId18"/>
    <p:sldId id="277" r:id="rId19"/>
    <p:sldId id="371" r:id="rId20"/>
    <p:sldId id="290" r:id="rId21"/>
    <p:sldId id="291" r:id="rId22"/>
    <p:sldId id="278" r:id="rId23"/>
    <p:sldId id="372" r:id="rId24"/>
    <p:sldId id="289" r:id="rId25"/>
    <p:sldId id="292" r:id="rId26"/>
    <p:sldId id="362" r:id="rId27"/>
    <p:sldId id="293" r:id="rId28"/>
    <p:sldId id="374" r:id="rId29"/>
    <p:sldId id="373" r:id="rId30"/>
    <p:sldId id="295" r:id="rId31"/>
    <p:sldId id="377" r:id="rId32"/>
    <p:sldId id="378" r:id="rId33"/>
    <p:sldId id="379" r:id="rId34"/>
    <p:sldId id="301" r:id="rId35"/>
    <p:sldId id="296" r:id="rId36"/>
    <p:sldId id="297" r:id="rId37"/>
    <p:sldId id="298" r:id="rId38"/>
    <p:sldId id="300" r:id="rId39"/>
    <p:sldId id="376" r:id="rId40"/>
    <p:sldId id="380" r:id="rId41"/>
    <p:sldId id="302" r:id="rId42"/>
    <p:sldId id="365" r:id="rId43"/>
    <p:sldId id="330" r:id="rId44"/>
    <p:sldId id="331" r:id="rId45"/>
    <p:sldId id="363" r:id="rId46"/>
    <p:sldId id="364" r:id="rId47"/>
    <p:sldId id="358" r:id="rId48"/>
    <p:sldId id="359" r:id="rId49"/>
    <p:sldId id="360" r:id="rId50"/>
    <p:sldId id="303" r:id="rId51"/>
    <p:sldId id="361" r:id="rId52"/>
    <p:sldId id="366" r:id="rId53"/>
    <p:sldId id="349" r:id="rId54"/>
    <p:sldId id="304" r:id="rId55"/>
    <p:sldId id="335" r:id="rId56"/>
    <p:sldId id="336" r:id="rId57"/>
    <p:sldId id="337" r:id="rId58"/>
    <p:sldId id="338" r:id="rId59"/>
    <p:sldId id="339" r:id="rId60"/>
    <p:sldId id="305" r:id="rId61"/>
    <p:sldId id="310" r:id="rId62"/>
    <p:sldId id="319" r:id="rId63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076"/>
    <a:srgbClr val="F7931E"/>
    <a:srgbClr val="39473D"/>
    <a:srgbClr val="E47823"/>
    <a:srgbClr val="D5832A"/>
    <a:srgbClr val="EC2B8C"/>
    <a:srgbClr val="FF33FF"/>
    <a:srgbClr val="A6AFA7"/>
    <a:srgbClr val="FF1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900" y="-96"/>
      </p:cViewPr>
      <p:guideLst>
        <p:guide orient="horz" pos="1776"/>
        <p:guide pos="624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66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208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F1876-E464-4D9A-A1D0-0571F7A0B2EB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0ACC93-1CFA-4FC7-917E-58E24666088A}">
      <dgm:prSet phldrT="[Text]"/>
      <dgm:spPr/>
      <dgm:t>
        <a:bodyPr/>
        <a:lstStyle/>
        <a:p>
          <a:r>
            <a:rPr lang="en-US" b="1" dirty="0" smtClean="0"/>
            <a:t>Strategic Thinking </a:t>
          </a:r>
          <a:endParaRPr lang="en-US" b="1" dirty="0"/>
        </a:p>
      </dgm:t>
    </dgm:pt>
    <dgm:pt modelId="{AE1A4793-7531-4823-901B-56ADF642B41A}" type="parTrans" cxnId="{69070DD8-E221-4DF8-B6F3-33E49E265CBC}">
      <dgm:prSet/>
      <dgm:spPr/>
      <dgm:t>
        <a:bodyPr/>
        <a:lstStyle/>
        <a:p>
          <a:endParaRPr lang="en-US"/>
        </a:p>
      </dgm:t>
    </dgm:pt>
    <dgm:pt modelId="{CFF56585-CA02-4CC8-8960-61E336A46171}" type="sibTrans" cxnId="{69070DD8-E221-4DF8-B6F3-33E49E265CBC}">
      <dgm:prSet/>
      <dgm:spPr/>
      <dgm:t>
        <a:bodyPr/>
        <a:lstStyle/>
        <a:p>
          <a:endParaRPr lang="en-US"/>
        </a:p>
      </dgm:t>
    </dgm:pt>
    <dgm:pt modelId="{55C1BB88-3B35-4A4F-9BC9-A3C4C9EB08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What could happen?</a:t>
          </a:r>
          <a:endParaRPr lang="en-US" dirty="0">
            <a:solidFill>
              <a:schemeClr val="bg1"/>
            </a:solidFill>
          </a:endParaRPr>
        </a:p>
      </dgm:t>
    </dgm:pt>
    <dgm:pt modelId="{3566396B-4C57-4D53-8C86-B82E16BAAD3B}" type="parTrans" cxnId="{F0000514-CD38-411D-8436-A80E04E0038F}">
      <dgm:prSet/>
      <dgm:spPr/>
      <dgm:t>
        <a:bodyPr/>
        <a:lstStyle/>
        <a:p>
          <a:endParaRPr lang="en-US"/>
        </a:p>
      </dgm:t>
    </dgm:pt>
    <dgm:pt modelId="{41054EA1-7063-4259-98EB-208CA4EDBA74}" type="sibTrans" cxnId="{F0000514-CD38-411D-8436-A80E04E0038F}">
      <dgm:prSet/>
      <dgm:spPr/>
      <dgm:t>
        <a:bodyPr/>
        <a:lstStyle/>
        <a:p>
          <a:endParaRPr lang="en-US"/>
        </a:p>
      </dgm:t>
    </dgm:pt>
    <dgm:pt modelId="{B5792703-19D3-4ACB-A42E-62DAF597CDBD}">
      <dgm:prSet phldrT="[Text]"/>
      <dgm:spPr/>
      <dgm:t>
        <a:bodyPr/>
        <a:lstStyle/>
        <a:p>
          <a:r>
            <a:rPr lang="en-US" sz="2100" b="1" dirty="0" smtClean="0"/>
            <a:t>Strategic Decision Making  </a:t>
          </a:r>
          <a:endParaRPr lang="en-US" sz="2100" b="1" dirty="0"/>
        </a:p>
      </dgm:t>
    </dgm:pt>
    <dgm:pt modelId="{26AEF458-6C8E-487D-A771-D505EC2CB3B8}" type="parTrans" cxnId="{A8F7E85A-D487-432C-8D60-5E79A39320A8}">
      <dgm:prSet/>
      <dgm:spPr/>
      <dgm:t>
        <a:bodyPr/>
        <a:lstStyle/>
        <a:p>
          <a:endParaRPr lang="en-US"/>
        </a:p>
      </dgm:t>
    </dgm:pt>
    <dgm:pt modelId="{444A7086-2AAC-44CC-8FC3-C369922DBCDE}" type="sibTrans" cxnId="{A8F7E85A-D487-432C-8D60-5E79A39320A8}">
      <dgm:prSet/>
      <dgm:spPr/>
      <dgm:t>
        <a:bodyPr/>
        <a:lstStyle/>
        <a:p>
          <a:endParaRPr lang="en-US"/>
        </a:p>
      </dgm:t>
    </dgm:pt>
    <dgm:pt modelId="{C1D87861-282D-45AC-83D5-5B8E19B544B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What will be done?</a:t>
          </a:r>
          <a:endParaRPr lang="en-US" sz="2000" dirty="0">
            <a:solidFill>
              <a:schemeClr val="bg1"/>
            </a:solidFill>
          </a:endParaRPr>
        </a:p>
      </dgm:t>
    </dgm:pt>
    <dgm:pt modelId="{409E9829-C8DF-44BD-853A-3C8DD42F6B8E}" type="parTrans" cxnId="{7E0426B5-2C90-4AE3-AA77-55213E66DAAC}">
      <dgm:prSet/>
      <dgm:spPr/>
      <dgm:t>
        <a:bodyPr/>
        <a:lstStyle/>
        <a:p>
          <a:endParaRPr lang="en-US"/>
        </a:p>
      </dgm:t>
    </dgm:pt>
    <dgm:pt modelId="{4A629663-9847-4AB6-BA0B-01DEC8B4626B}" type="sibTrans" cxnId="{7E0426B5-2C90-4AE3-AA77-55213E66DAAC}">
      <dgm:prSet/>
      <dgm:spPr/>
      <dgm:t>
        <a:bodyPr/>
        <a:lstStyle/>
        <a:p>
          <a:endParaRPr lang="en-US"/>
        </a:p>
      </dgm:t>
    </dgm:pt>
    <dgm:pt modelId="{ACAA64F7-F9DB-44F2-B3FC-B48C36978853}">
      <dgm:prSet phldrT="[Text]"/>
      <dgm:spPr/>
      <dgm:t>
        <a:bodyPr/>
        <a:lstStyle/>
        <a:p>
          <a:r>
            <a:rPr lang="en-US" sz="2100" b="1" dirty="0" smtClean="0"/>
            <a:t>Strategic Planning </a:t>
          </a:r>
          <a:endParaRPr lang="en-US" sz="2100" b="1" dirty="0"/>
        </a:p>
      </dgm:t>
    </dgm:pt>
    <dgm:pt modelId="{69CFDF85-6134-4F2F-937C-1D554534826B}" type="parTrans" cxnId="{FD9842D1-B2DC-4310-8E00-50FC187F8F14}">
      <dgm:prSet/>
      <dgm:spPr/>
      <dgm:t>
        <a:bodyPr/>
        <a:lstStyle/>
        <a:p>
          <a:endParaRPr lang="en-US"/>
        </a:p>
      </dgm:t>
    </dgm:pt>
    <dgm:pt modelId="{2CAD16F2-27FE-4B6F-A9DE-409AC49FD259}" type="sibTrans" cxnId="{FD9842D1-B2DC-4310-8E00-50FC187F8F14}">
      <dgm:prSet/>
      <dgm:spPr/>
      <dgm:t>
        <a:bodyPr/>
        <a:lstStyle/>
        <a:p>
          <a:endParaRPr lang="en-US"/>
        </a:p>
      </dgm:t>
    </dgm:pt>
    <dgm:pt modelId="{B1F30493-5B33-4255-BA6A-FD75E760F3F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How it will be done?</a:t>
          </a:r>
          <a:endParaRPr lang="en-US" sz="2000" dirty="0">
            <a:solidFill>
              <a:schemeClr val="bg1"/>
            </a:solidFill>
          </a:endParaRPr>
        </a:p>
      </dgm:t>
    </dgm:pt>
    <dgm:pt modelId="{91EA7EF8-BAC2-401F-9218-A43674048C54}" type="parTrans" cxnId="{F4B8FE43-5635-4375-8054-0BBFD0225908}">
      <dgm:prSet/>
      <dgm:spPr/>
      <dgm:t>
        <a:bodyPr/>
        <a:lstStyle/>
        <a:p>
          <a:endParaRPr lang="en-US"/>
        </a:p>
      </dgm:t>
    </dgm:pt>
    <dgm:pt modelId="{CF681400-6C1F-46FE-8100-C4455BA1E1B8}" type="sibTrans" cxnId="{F4B8FE43-5635-4375-8054-0BBFD0225908}">
      <dgm:prSet/>
      <dgm:spPr/>
      <dgm:t>
        <a:bodyPr/>
        <a:lstStyle/>
        <a:p>
          <a:endParaRPr lang="en-US"/>
        </a:p>
      </dgm:t>
    </dgm:pt>
    <dgm:pt modelId="{EF4AA295-E79F-4C0D-BA6F-B1E33A77DB94}" type="pres">
      <dgm:prSet presAssocID="{D0EF1876-E464-4D9A-A1D0-0571F7A0B2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D6AFC4-ADF7-41DD-8E30-F116A00584CD}" type="pres">
      <dgm:prSet presAssocID="{8A0ACC93-1CFA-4FC7-917E-58E24666088A}" presName="composite" presStyleCnt="0"/>
      <dgm:spPr/>
    </dgm:pt>
    <dgm:pt modelId="{71F891CD-519E-4355-A63D-8EDC9BF0510E}" type="pres">
      <dgm:prSet presAssocID="{8A0ACC93-1CFA-4FC7-917E-58E24666088A}" presName="imagSh" presStyleLbl="bgImgPlace1" presStyleIdx="0" presStyleCnt="3" custScaleX="120073" custScaleY="103735"/>
      <dgm:spPr/>
    </dgm:pt>
    <dgm:pt modelId="{86B2CB77-543D-4F21-92FA-EA309ADC577E}" type="pres">
      <dgm:prSet presAssocID="{8A0ACC93-1CFA-4FC7-917E-58E24666088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497D9-A80D-46E9-B2D5-8E0C56CA219F}" type="pres">
      <dgm:prSet presAssocID="{CFF56585-CA02-4CC8-8960-61E336A4617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EC00A2A-B4B4-4BBF-AF89-BA45303CAF3A}" type="pres">
      <dgm:prSet presAssocID="{CFF56585-CA02-4CC8-8960-61E336A46171}" presName="connTx" presStyleLbl="sibTrans2D1" presStyleIdx="0" presStyleCnt="2"/>
      <dgm:spPr/>
      <dgm:t>
        <a:bodyPr/>
        <a:lstStyle/>
        <a:p>
          <a:endParaRPr lang="en-US"/>
        </a:p>
      </dgm:t>
    </dgm:pt>
    <dgm:pt modelId="{0ECCE3C7-FBEE-4CD0-B24E-965F84A56201}" type="pres">
      <dgm:prSet presAssocID="{B5792703-19D3-4ACB-A42E-62DAF597CDBD}" presName="composite" presStyleCnt="0"/>
      <dgm:spPr/>
    </dgm:pt>
    <dgm:pt modelId="{1E632413-3086-4D02-88AC-2C008FF77A1B}" type="pres">
      <dgm:prSet presAssocID="{B5792703-19D3-4ACB-A42E-62DAF597CDBD}" presName="imagSh" presStyleLbl="bgImgPlace1" presStyleIdx="1" presStyleCnt="3" custScaleX="122953"/>
      <dgm:spPr/>
    </dgm:pt>
    <dgm:pt modelId="{125EB414-F6E1-4D8C-9A80-9240C2038947}" type="pres">
      <dgm:prSet presAssocID="{B5792703-19D3-4ACB-A42E-62DAF597CDBD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5BD87-2156-4F70-ADCF-361156FF6AB4}" type="pres">
      <dgm:prSet presAssocID="{444A7086-2AAC-44CC-8FC3-C369922DBCD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9D1E740-CDE8-4E4B-8930-ED7BA0AF47D0}" type="pres">
      <dgm:prSet presAssocID="{444A7086-2AAC-44CC-8FC3-C369922DBCDE}" presName="connTx" presStyleLbl="sibTrans2D1" presStyleIdx="1" presStyleCnt="2"/>
      <dgm:spPr/>
      <dgm:t>
        <a:bodyPr/>
        <a:lstStyle/>
        <a:p>
          <a:endParaRPr lang="en-US"/>
        </a:p>
      </dgm:t>
    </dgm:pt>
    <dgm:pt modelId="{6773CABB-55D8-47B7-B667-18E6F3DB8FDB}" type="pres">
      <dgm:prSet presAssocID="{ACAA64F7-F9DB-44F2-B3FC-B48C36978853}" presName="composite" presStyleCnt="0"/>
      <dgm:spPr/>
    </dgm:pt>
    <dgm:pt modelId="{8385520C-8864-4DB7-B4E3-0982F2D338A2}" type="pres">
      <dgm:prSet presAssocID="{ACAA64F7-F9DB-44F2-B3FC-B48C36978853}" presName="imagSh" presStyleLbl="bgImgPlace1" presStyleIdx="2" presStyleCnt="3" custScaleX="115963"/>
      <dgm:spPr/>
    </dgm:pt>
    <dgm:pt modelId="{3472914C-49E2-4DEF-86B8-E697BBD01647}" type="pres">
      <dgm:prSet presAssocID="{ACAA64F7-F9DB-44F2-B3FC-B48C36978853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7E85A-D487-432C-8D60-5E79A39320A8}" srcId="{D0EF1876-E464-4D9A-A1D0-0571F7A0B2EB}" destId="{B5792703-19D3-4ACB-A42E-62DAF597CDBD}" srcOrd="1" destOrd="0" parTransId="{26AEF458-6C8E-487D-A771-D505EC2CB3B8}" sibTransId="{444A7086-2AAC-44CC-8FC3-C369922DBCDE}"/>
    <dgm:cxn modelId="{7C9A4455-4B21-4247-8C67-B5B6DE2D9B8E}" type="presOf" srcId="{B1F30493-5B33-4255-BA6A-FD75E760F3FE}" destId="{3472914C-49E2-4DEF-86B8-E697BBD01647}" srcOrd="0" destOrd="1" presId="urn:microsoft.com/office/officeart/2005/8/layout/hProcess10"/>
    <dgm:cxn modelId="{EBF561C4-A12B-47F1-A795-6800EC7FA464}" type="presOf" srcId="{444A7086-2AAC-44CC-8FC3-C369922DBCDE}" destId="{89D1E740-CDE8-4E4B-8930-ED7BA0AF47D0}" srcOrd="1" destOrd="0" presId="urn:microsoft.com/office/officeart/2005/8/layout/hProcess10"/>
    <dgm:cxn modelId="{D32FE196-34AC-4E3D-89F6-3F72BACEFE3A}" type="presOf" srcId="{CFF56585-CA02-4CC8-8960-61E336A46171}" destId="{8EC00A2A-B4B4-4BBF-AF89-BA45303CAF3A}" srcOrd="1" destOrd="0" presId="urn:microsoft.com/office/officeart/2005/8/layout/hProcess10"/>
    <dgm:cxn modelId="{C3366891-3E30-481A-8315-EAB35A4F9F4C}" type="presOf" srcId="{55C1BB88-3B35-4A4F-9BC9-A3C4C9EB08C7}" destId="{86B2CB77-543D-4F21-92FA-EA309ADC577E}" srcOrd="0" destOrd="1" presId="urn:microsoft.com/office/officeart/2005/8/layout/hProcess10"/>
    <dgm:cxn modelId="{65BC5F00-B8D7-4A5B-80B9-0F9758771321}" type="presOf" srcId="{D0EF1876-E464-4D9A-A1D0-0571F7A0B2EB}" destId="{EF4AA295-E79F-4C0D-BA6F-B1E33A77DB94}" srcOrd="0" destOrd="0" presId="urn:microsoft.com/office/officeart/2005/8/layout/hProcess10"/>
    <dgm:cxn modelId="{3879031C-46EC-4BB3-98B8-8A807B7CB96F}" type="presOf" srcId="{B5792703-19D3-4ACB-A42E-62DAF597CDBD}" destId="{125EB414-F6E1-4D8C-9A80-9240C2038947}" srcOrd="0" destOrd="0" presId="urn:microsoft.com/office/officeart/2005/8/layout/hProcess10"/>
    <dgm:cxn modelId="{7E0426B5-2C90-4AE3-AA77-55213E66DAAC}" srcId="{B5792703-19D3-4ACB-A42E-62DAF597CDBD}" destId="{C1D87861-282D-45AC-83D5-5B8E19B544B4}" srcOrd="0" destOrd="0" parTransId="{409E9829-C8DF-44BD-853A-3C8DD42F6B8E}" sibTransId="{4A629663-9847-4AB6-BA0B-01DEC8B4626B}"/>
    <dgm:cxn modelId="{F4B8FE43-5635-4375-8054-0BBFD0225908}" srcId="{ACAA64F7-F9DB-44F2-B3FC-B48C36978853}" destId="{B1F30493-5B33-4255-BA6A-FD75E760F3FE}" srcOrd="0" destOrd="0" parTransId="{91EA7EF8-BAC2-401F-9218-A43674048C54}" sibTransId="{CF681400-6C1F-46FE-8100-C4455BA1E1B8}"/>
    <dgm:cxn modelId="{69070DD8-E221-4DF8-B6F3-33E49E265CBC}" srcId="{D0EF1876-E464-4D9A-A1D0-0571F7A0B2EB}" destId="{8A0ACC93-1CFA-4FC7-917E-58E24666088A}" srcOrd="0" destOrd="0" parTransId="{AE1A4793-7531-4823-901B-56ADF642B41A}" sibTransId="{CFF56585-CA02-4CC8-8960-61E336A46171}"/>
    <dgm:cxn modelId="{C8288204-1754-4A0D-90BF-53035D4FDE40}" type="presOf" srcId="{444A7086-2AAC-44CC-8FC3-C369922DBCDE}" destId="{5585BD87-2156-4F70-ADCF-361156FF6AB4}" srcOrd="0" destOrd="0" presId="urn:microsoft.com/office/officeart/2005/8/layout/hProcess10"/>
    <dgm:cxn modelId="{F0000514-CD38-411D-8436-A80E04E0038F}" srcId="{8A0ACC93-1CFA-4FC7-917E-58E24666088A}" destId="{55C1BB88-3B35-4A4F-9BC9-A3C4C9EB08C7}" srcOrd="0" destOrd="0" parTransId="{3566396B-4C57-4D53-8C86-B82E16BAAD3B}" sibTransId="{41054EA1-7063-4259-98EB-208CA4EDBA74}"/>
    <dgm:cxn modelId="{ABF88823-F2FA-4C70-9466-E6ABFAD5E304}" type="presOf" srcId="{ACAA64F7-F9DB-44F2-B3FC-B48C36978853}" destId="{3472914C-49E2-4DEF-86B8-E697BBD01647}" srcOrd="0" destOrd="0" presId="urn:microsoft.com/office/officeart/2005/8/layout/hProcess10"/>
    <dgm:cxn modelId="{B487034F-78C7-456F-AD72-4D40E3CEB922}" type="presOf" srcId="{C1D87861-282D-45AC-83D5-5B8E19B544B4}" destId="{125EB414-F6E1-4D8C-9A80-9240C2038947}" srcOrd="0" destOrd="1" presId="urn:microsoft.com/office/officeart/2005/8/layout/hProcess10"/>
    <dgm:cxn modelId="{FD9842D1-B2DC-4310-8E00-50FC187F8F14}" srcId="{D0EF1876-E464-4D9A-A1D0-0571F7A0B2EB}" destId="{ACAA64F7-F9DB-44F2-B3FC-B48C36978853}" srcOrd="2" destOrd="0" parTransId="{69CFDF85-6134-4F2F-937C-1D554534826B}" sibTransId="{2CAD16F2-27FE-4B6F-A9DE-409AC49FD259}"/>
    <dgm:cxn modelId="{FE9B2798-6D03-457E-954F-6869CB3486C2}" type="presOf" srcId="{8A0ACC93-1CFA-4FC7-917E-58E24666088A}" destId="{86B2CB77-543D-4F21-92FA-EA309ADC577E}" srcOrd="0" destOrd="0" presId="urn:microsoft.com/office/officeart/2005/8/layout/hProcess10"/>
    <dgm:cxn modelId="{B6729D42-4D0B-4DBA-B498-54984756A42D}" type="presOf" srcId="{CFF56585-CA02-4CC8-8960-61E336A46171}" destId="{28A497D9-A80D-46E9-B2D5-8E0C56CA219F}" srcOrd="0" destOrd="0" presId="urn:microsoft.com/office/officeart/2005/8/layout/hProcess10"/>
    <dgm:cxn modelId="{B63B4FFC-A828-49B4-8FF1-579622F6160D}" type="presParOf" srcId="{EF4AA295-E79F-4C0D-BA6F-B1E33A77DB94}" destId="{40D6AFC4-ADF7-41DD-8E30-F116A00584CD}" srcOrd="0" destOrd="0" presId="urn:microsoft.com/office/officeart/2005/8/layout/hProcess10"/>
    <dgm:cxn modelId="{38119B14-0A57-4E17-A610-EF4B2CDE747C}" type="presParOf" srcId="{40D6AFC4-ADF7-41DD-8E30-F116A00584CD}" destId="{71F891CD-519E-4355-A63D-8EDC9BF0510E}" srcOrd="0" destOrd="0" presId="urn:microsoft.com/office/officeart/2005/8/layout/hProcess10"/>
    <dgm:cxn modelId="{C60C5E55-C5BF-4A8A-8BAC-F260A89254C1}" type="presParOf" srcId="{40D6AFC4-ADF7-41DD-8E30-F116A00584CD}" destId="{86B2CB77-543D-4F21-92FA-EA309ADC577E}" srcOrd="1" destOrd="0" presId="urn:microsoft.com/office/officeart/2005/8/layout/hProcess10"/>
    <dgm:cxn modelId="{DBCB9513-9CA8-4D9A-9CB4-158EC32FDBE1}" type="presParOf" srcId="{EF4AA295-E79F-4C0D-BA6F-B1E33A77DB94}" destId="{28A497D9-A80D-46E9-B2D5-8E0C56CA219F}" srcOrd="1" destOrd="0" presId="urn:microsoft.com/office/officeart/2005/8/layout/hProcess10"/>
    <dgm:cxn modelId="{36BF63F9-BBE2-4274-B7A4-F6D50BD6DE7E}" type="presParOf" srcId="{28A497D9-A80D-46E9-B2D5-8E0C56CA219F}" destId="{8EC00A2A-B4B4-4BBF-AF89-BA45303CAF3A}" srcOrd="0" destOrd="0" presId="urn:microsoft.com/office/officeart/2005/8/layout/hProcess10"/>
    <dgm:cxn modelId="{121C00DD-A444-43FF-B63E-A5DF159658BF}" type="presParOf" srcId="{EF4AA295-E79F-4C0D-BA6F-B1E33A77DB94}" destId="{0ECCE3C7-FBEE-4CD0-B24E-965F84A56201}" srcOrd="2" destOrd="0" presId="urn:microsoft.com/office/officeart/2005/8/layout/hProcess10"/>
    <dgm:cxn modelId="{6579FD8E-A8DB-44B8-9A5A-312424E14341}" type="presParOf" srcId="{0ECCE3C7-FBEE-4CD0-B24E-965F84A56201}" destId="{1E632413-3086-4D02-88AC-2C008FF77A1B}" srcOrd="0" destOrd="0" presId="urn:microsoft.com/office/officeart/2005/8/layout/hProcess10"/>
    <dgm:cxn modelId="{4355791D-7777-4447-9741-CD3910033ED4}" type="presParOf" srcId="{0ECCE3C7-FBEE-4CD0-B24E-965F84A56201}" destId="{125EB414-F6E1-4D8C-9A80-9240C2038947}" srcOrd="1" destOrd="0" presId="urn:microsoft.com/office/officeart/2005/8/layout/hProcess10"/>
    <dgm:cxn modelId="{E690A0BD-646D-48C6-B721-BD9FB90D3C8E}" type="presParOf" srcId="{EF4AA295-E79F-4C0D-BA6F-B1E33A77DB94}" destId="{5585BD87-2156-4F70-ADCF-361156FF6AB4}" srcOrd="3" destOrd="0" presId="urn:microsoft.com/office/officeart/2005/8/layout/hProcess10"/>
    <dgm:cxn modelId="{6398C944-FBE9-476C-9D04-C5BEC0D6174E}" type="presParOf" srcId="{5585BD87-2156-4F70-ADCF-361156FF6AB4}" destId="{89D1E740-CDE8-4E4B-8930-ED7BA0AF47D0}" srcOrd="0" destOrd="0" presId="urn:microsoft.com/office/officeart/2005/8/layout/hProcess10"/>
    <dgm:cxn modelId="{766BFC10-EE58-4E27-AFE2-6395BFD01721}" type="presParOf" srcId="{EF4AA295-E79F-4C0D-BA6F-B1E33A77DB94}" destId="{6773CABB-55D8-47B7-B667-18E6F3DB8FDB}" srcOrd="4" destOrd="0" presId="urn:microsoft.com/office/officeart/2005/8/layout/hProcess10"/>
    <dgm:cxn modelId="{F2354633-DFF3-40C7-8675-964A01E9D48D}" type="presParOf" srcId="{6773CABB-55D8-47B7-B667-18E6F3DB8FDB}" destId="{8385520C-8864-4DB7-B4E3-0982F2D338A2}" srcOrd="0" destOrd="0" presId="urn:microsoft.com/office/officeart/2005/8/layout/hProcess10"/>
    <dgm:cxn modelId="{8E782065-CE7A-4A84-BEA2-7487F8FA8C37}" type="presParOf" srcId="{6773CABB-55D8-47B7-B667-18E6F3DB8FDB}" destId="{3472914C-49E2-4DEF-86B8-E697BBD0164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CA7D6-A85C-43EC-93D7-BAC58AC43E0D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B4E95B-779B-42A9-B3A1-944CD234AEA7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Strengths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* </a:t>
          </a:r>
          <a:r>
            <a:rPr lang="en-US" sz="1600" dirty="0" smtClean="0"/>
            <a:t>What do you do well?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* What unique resources can you draw on?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* What do our stakeholders see as your strength? </a:t>
          </a:r>
        </a:p>
        <a:p>
          <a:r>
            <a:rPr lang="en-US" sz="1600" dirty="0" smtClean="0"/>
            <a:t>* What fundraising skills do you have within your </a:t>
          </a:r>
          <a:r>
            <a:rPr lang="en-US" sz="1600" dirty="0" err="1" smtClean="0"/>
            <a:t>organisation</a:t>
          </a:r>
          <a:endParaRPr lang="en-US" sz="1600" dirty="0" smtClean="0"/>
        </a:p>
        <a:p>
          <a:r>
            <a:rPr lang="en-US" sz="1600" dirty="0" smtClean="0"/>
            <a:t>• Is the trends in fundraising income better year-on-year ?</a:t>
          </a:r>
        </a:p>
        <a:p>
          <a:r>
            <a:rPr lang="en-US" sz="1600" dirty="0" smtClean="0"/>
            <a:t>• Is the door/supporter database strong?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/>
        </a:p>
      </dgm:t>
    </dgm:pt>
    <dgm:pt modelId="{C4894337-E7F4-47B9-9CB9-F2AB98165D5E}" type="parTrans" cxnId="{D7ECC287-E9BF-4410-B31E-6F795B6A54E9}">
      <dgm:prSet/>
      <dgm:spPr/>
      <dgm:t>
        <a:bodyPr/>
        <a:lstStyle/>
        <a:p>
          <a:endParaRPr lang="en-US"/>
        </a:p>
      </dgm:t>
    </dgm:pt>
    <dgm:pt modelId="{627E3E3C-5CBB-4136-BE0C-F1B1E1CB1280}" type="sibTrans" cxnId="{D7ECC287-E9BF-4410-B31E-6F795B6A54E9}">
      <dgm:prSet/>
      <dgm:spPr/>
      <dgm:t>
        <a:bodyPr/>
        <a:lstStyle/>
        <a:p>
          <a:endParaRPr lang="en-US"/>
        </a:p>
      </dgm:t>
    </dgm:pt>
    <dgm:pt modelId="{81CCA5DF-BC36-45EB-B0F0-DD35450BA48A}">
      <dgm:prSet phldrT="[Text]" phldr="1"/>
      <dgm:spPr/>
      <dgm:t>
        <a:bodyPr/>
        <a:lstStyle/>
        <a:p>
          <a:endParaRPr lang="en-US"/>
        </a:p>
      </dgm:t>
    </dgm:pt>
    <dgm:pt modelId="{61462BC6-8C9C-4BE6-B286-7DDA63743D07}" type="parTrans" cxnId="{BEB1F9CA-5505-49E8-A809-E244C11AA02C}">
      <dgm:prSet/>
      <dgm:spPr/>
      <dgm:t>
        <a:bodyPr/>
        <a:lstStyle/>
        <a:p>
          <a:endParaRPr lang="en-US"/>
        </a:p>
      </dgm:t>
    </dgm:pt>
    <dgm:pt modelId="{BBE7C635-9117-441C-946C-817CDC05D0F8}" type="sibTrans" cxnId="{BEB1F9CA-5505-49E8-A809-E244C11AA02C}">
      <dgm:prSet/>
      <dgm:spPr/>
      <dgm:t>
        <a:bodyPr/>
        <a:lstStyle/>
        <a:p>
          <a:endParaRPr lang="en-US"/>
        </a:p>
      </dgm:t>
    </dgm:pt>
    <dgm:pt modelId="{D545BBAD-E8C5-4A69-B571-DFB44BFBB44C}">
      <dgm:prSet phldrT="[Text]" phldr="1"/>
      <dgm:spPr/>
      <dgm:t>
        <a:bodyPr/>
        <a:lstStyle/>
        <a:p>
          <a:endParaRPr lang="en-US"/>
        </a:p>
      </dgm:t>
    </dgm:pt>
    <dgm:pt modelId="{AE5F2107-7690-4CC3-92F1-E92C970678B7}" type="parTrans" cxnId="{361468B1-B947-4694-950A-FB9120D548B5}">
      <dgm:prSet/>
      <dgm:spPr/>
      <dgm:t>
        <a:bodyPr/>
        <a:lstStyle/>
        <a:p>
          <a:endParaRPr lang="en-US"/>
        </a:p>
      </dgm:t>
    </dgm:pt>
    <dgm:pt modelId="{E51495D3-0F23-4A0F-908B-B4F3439AAF17}" type="sibTrans" cxnId="{361468B1-B947-4694-950A-FB9120D548B5}">
      <dgm:prSet/>
      <dgm:spPr/>
      <dgm:t>
        <a:bodyPr/>
        <a:lstStyle/>
        <a:p>
          <a:endParaRPr lang="en-US"/>
        </a:p>
      </dgm:t>
    </dgm:pt>
    <dgm:pt modelId="{8993B0A7-4609-4C1C-BED2-CC0EC7DEF6BB}">
      <dgm:prSet phldrT="[Text]" phldr="1"/>
      <dgm:spPr/>
      <dgm:t>
        <a:bodyPr/>
        <a:lstStyle/>
        <a:p>
          <a:endParaRPr lang="en-US"/>
        </a:p>
      </dgm:t>
    </dgm:pt>
    <dgm:pt modelId="{908F716A-8B02-4B6C-9F36-E0F5EF8F64DB}" type="parTrans" cxnId="{6233955B-40D2-46E8-A1F8-FD5E2579A817}">
      <dgm:prSet/>
      <dgm:spPr/>
      <dgm:t>
        <a:bodyPr/>
        <a:lstStyle/>
        <a:p>
          <a:endParaRPr lang="en-US"/>
        </a:p>
      </dgm:t>
    </dgm:pt>
    <dgm:pt modelId="{6537D9E6-2F34-452F-9725-202D3CC41282}" type="sibTrans" cxnId="{6233955B-40D2-46E8-A1F8-FD5E2579A817}">
      <dgm:prSet/>
      <dgm:spPr/>
      <dgm:t>
        <a:bodyPr/>
        <a:lstStyle/>
        <a:p>
          <a:endParaRPr lang="en-US"/>
        </a:p>
      </dgm:t>
    </dgm:pt>
    <dgm:pt modelId="{974CC564-BB40-4A4F-BB5A-18BE0F9CA3B6}">
      <dgm:prSet custT="1"/>
      <dgm:spPr/>
      <dgm:t>
        <a:bodyPr/>
        <a:lstStyle/>
        <a:p>
          <a:pPr algn="ctr"/>
          <a:r>
            <a:rPr lang="en-US" sz="2000" b="1" dirty="0" smtClean="0"/>
            <a:t>Weaknesses</a:t>
          </a:r>
        </a:p>
        <a:p>
          <a:pPr algn="l"/>
          <a:r>
            <a:rPr lang="en-US" sz="1600" dirty="0" smtClean="0"/>
            <a:t>What could you improve?</a:t>
          </a:r>
        </a:p>
        <a:p>
          <a:pPr algn="l"/>
          <a:r>
            <a:rPr lang="en-US" sz="1600" dirty="0" smtClean="0"/>
            <a:t>Where do you have fewer resources than others?</a:t>
          </a:r>
        </a:p>
        <a:p>
          <a:pPr algn="l"/>
          <a:r>
            <a:rPr lang="en-US" sz="1600" dirty="0" smtClean="0"/>
            <a:t>What are others likely to see as your weaknesses?</a:t>
          </a:r>
          <a:endParaRPr lang="en-US" sz="1600" dirty="0"/>
        </a:p>
      </dgm:t>
    </dgm:pt>
    <dgm:pt modelId="{FE118DF9-7145-4D79-AC60-86A5A5C136D2}" type="parTrans" cxnId="{9CD8431E-DE49-40DD-92D7-FBABCC183C43}">
      <dgm:prSet/>
      <dgm:spPr/>
      <dgm:t>
        <a:bodyPr/>
        <a:lstStyle/>
        <a:p>
          <a:endParaRPr lang="en-US"/>
        </a:p>
      </dgm:t>
    </dgm:pt>
    <dgm:pt modelId="{C21ADFD6-E24F-4D9F-BD80-F1E00EE77ED7}" type="sibTrans" cxnId="{9CD8431E-DE49-40DD-92D7-FBABCC183C43}">
      <dgm:prSet/>
      <dgm:spPr/>
      <dgm:t>
        <a:bodyPr/>
        <a:lstStyle/>
        <a:p>
          <a:endParaRPr lang="en-US"/>
        </a:p>
      </dgm:t>
    </dgm:pt>
    <dgm:pt modelId="{6F58C4B2-A847-4637-8D63-60DC496426A3}">
      <dgm:prSet custT="1"/>
      <dgm:spPr/>
      <dgm:t>
        <a:bodyPr/>
        <a:lstStyle/>
        <a:p>
          <a:pPr algn="l"/>
          <a:r>
            <a:rPr lang="en-US" sz="2000" b="1" dirty="0" smtClean="0"/>
            <a:t>Opportunities</a:t>
          </a:r>
        </a:p>
        <a:p>
          <a:pPr algn="l"/>
          <a:r>
            <a:rPr lang="en-US" sz="1500" dirty="0" smtClean="0"/>
            <a:t>* What opportunities are open to you?</a:t>
          </a:r>
        </a:p>
        <a:p>
          <a:pPr algn="l"/>
          <a:r>
            <a:rPr lang="en-US" sz="1500" dirty="0" smtClean="0"/>
            <a:t>* What trends could you take advantage of?</a:t>
          </a:r>
        </a:p>
        <a:p>
          <a:pPr algn="l"/>
          <a:r>
            <a:rPr lang="en-US" sz="1500" dirty="0" smtClean="0"/>
            <a:t>* How can you turn your internal strengths into  external opportunities?</a:t>
          </a:r>
        </a:p>
        <a:p>
          <a:pPr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dirty="0"/>
        </a:p>
      </dgm:t>
    </dgm:pt>
    <dgm:pt modelId="{35895E2E-B658-4006-9AA0-B33D385DBD5D}" type="parTrans" cxnId="{FDB30B2D-1193-4F6D-8974-1709F9E2C6FD}">
      <dgm:prSet/>
      <dgm:spPr/>
      <dgm:t>
        <a:bodyPr/>
        <a:lstStyle/>
        <a:p>
          <a:endParaRPr lang="en-US"/>
        </a:p>
      </dgm:t>
    </dgm:pt>
    <dgm:pt modelId="{EAB3BA5F-009E-4ECD-9FE9-73538ACDB5F5}" type="sibTrans" cxnId="{FDB30B2D-1193-4F6D-8974-1709F9E2C6FD}">
      <dgm:prSet/>
      <dgm:spPr/>
      <dgm:t>
        <a:bodyPr/>
        <a:lstStyle/>
        <a:p>
          <a:endParaRPr lang="en-US"/>
        </a:p>
      </dgm:t>
    </dgm:pt>
    <dgm:pt modelId="{469923B8-4C8D-4059-B177-BBE1FDF9EC1A}">
      <dgm:prSet/>
      <dgm:spPr/>
      <dgm:t>
        <a:bodyPr/>
        <a:lstStyle/>
        <a:p>
          <a:endParaRPr lang="en-US" dirty="0"/>
        </a:p>
      </dgm:t>
    </dgm:pt>
    <dgm:pt modelId="{F5E20ED9-7E27-4523-BAE1-538E6F19E8A9}" type="parTrans" cxnId="{A2068CAD-D81A-45BA-8755-7EB1B09EB54B}">
      <dgm:prSet/>
      <dgm:spPr/>
      <dgm:t>
        <a:bodyPr/>
        <a:lstStyle/>
        <a:p>
          <a:endParaRPr lang="en-US"/>
        </a:p>
      </dgm:t>
    </dgm:pt>
    <dgm:pt modelId="{FA8E636D-FBD9-4BE5-889C-579F947686A5}" type="sibTrans" cxnId="{A2068CAD-D81A-45BA-8755-7EB1B09EB54B}">
      <dgm:prSet/>
      <dgm:spPr/>
      <dgm:t>
        <a:bodyPr/>
        <a:lstStyle/>
        <a:p>
          <a:endParaRPr lang="en-US"/>
        </a:p>
      </dgm:t>
    </dgm:pt>
    <dgm:pt modelId="{97D1F11F-7CCD-450B-9C5B-4C6AD8B2BF20}">
      <dgm:prSet/>
      <dgm:spPr/>
      <dgm:t>
        <a:bodyPr/>
        <a:lstStyle/>
        <a:p>
          <a:endParaRPr lang="en-US"/>
        </a:p>
      </dgm:t>
    </dgm:pt>
    <dgm:pt modelId="{31B7F283-3322-45D0-96D9-525799EEE5D0}" type="parTrans" cxnId="{5CC45AAA-C0F5-4B93-BB95-AD69611EF604}">
      <dgm:prSet/>
      <dgm:spPr/>
      <dgm:t>
        <a:bodyPr/>
        <a:lstStyle/>
        <a:p>
          <a:endParaRPr lang="en-US"/>
        </a:p>
      </dgm:t>
    </dgm:pt>
    <dgm:pt modelId="{D6E299A1-B1FF-47B0-823D-4E289A5E4C2A}" type="sibTrans" cxnId="{5CC45AAA-C0F5-4B93-BB95-AD69611EF604}">
      <dgm:prSet/>
      <dgm:spPr/>
      <dgm:t>
        <a:bodyPr/>
        <a:lstStyle/>
        <a:p>
          <a:endParaRPr lang="en-US"/>
        </a:p>
      </dgm:t>
    </dgm:pt>
    <dgm:pt modelId="{AC0A6649-70E5-4452-B960-0352FAFB7702}">
      <dgm:prSet custT="1"/>
      <dgm:spPr/>
      <dgm:t>
        <a:bodyPr/>
        <a:lstStyle/>
        <a:p>
          <a:r>
            <a:rPr lang="en-US" sz="2000" b="1" dirty="0" smtClean="0"/>
            <a:t>Challenges</a:t>
          </a:r>
        </a:p>
        <a:p>
          <a:endParaRPr lang="en-US" sz="2000" b="1" dirty="0"/>
        </a:p>
      </dgm:t>
    </dgm:pt>
    <dgm:pt modelId="{8998BA1B-EAF9-4B0B-8AC1-77D09F7FC4BA}" type="parTrans" cxnId="{7ABF503E-153A-449D-AD0F-43B74B885B45}">
      <dgm:prSet/>
      <dgm:spPr/>
      <dgm:t>
        <a:bodyPr/>
        <a:lstStyle/>
        <a:p>
          <a:endParaRPr lang="en-US"/>
        </a:p>
      </dgm:t>
    </dgm:pt>
    <dgm:pt modelId="{816856AC-6560-46AA-B100-11F21BF0BF0F}" type="sibTrans" cxnId="{7ABF503E-153A-449D-AD0F-43B74B885B45}">
      <dgm:prSet/>
      <dgm:spPr/>
      <dgm:t>
        <a:bodyPr/>
        <a:lstStyle/>
        <a:p>
          <a:endParaRPr lang="en-US"/>
        </a:p>
      </dgm:t>
    </dgm:pt>
    <dgm:pt modelId="{E235E73D-6925-4C99-8460-4982AC20816B}">
      <dgm:prSet/>
      <dgm:spPr/>
      <dgm:t>
        <a:bodyPr/>
        <a:lstStyle/>
        <a:p>
          <a:endParaRPr lang="en-US"/>
        </a:p>
      </dgm:t>
    </dgm:pt>
    <dgm:pt modelId="{3AAE7D85-7E10-4387-9116-CACFF5DF8566}" type="parTrans" cxnId="{25E2293C-F25E-4E47-A473-70854D11B8CC}">
      <dgm:prSet/>
      <dgm:spPr/>
      <dgm:t>
        <a:bodyPr/>
        <a:lstStyle/>
        <a:p>
          <a:endParaRPr lang="en-US"/>
        </a:p>
      </dgm:t>
    </dgm:pt>
    <dgm:pt modelId="{37C45420-F8A1-4243-BC9F-F4640F5AD0AC}" type="sibTrans" cxnId="{25E2293C-F25E-4E47-A473-70854D11B8CC}">
      <dgm:prSet/>
      <dgm:spPr/>
      <dgm:t>
        <a:bodyPr/>
        <a:lstStyle/>
        <a:p>
          <a:endParaRPr lang="en-US"/>
        </a:p>
      </dgm:t>
    </dgm:pt>
    <dgm:pt modelId="{DED1B0E1-0ED9-4265-BF5D-2E18AF8D0091}">
      <dgm:prSet/>
      <dgm:spPr/>
      <dgm:t>
        <a:bodyPr/>
        <a:lstStyle/>
        <a:p>
          <a:endParaRPr lang="en-US"/>
        </a:p>
      </dgm:t>
    </dgm:pt>
    <dgm:pt modelId="{1CA93F97-06D3-4707-8EE8-0CD85EA0D87B}" type="parTrans" cxnId="{D4427C0E-6C68-452D-BC07-37B718954767}">
      <dgm:prSet/>
      <dgm:spPr/>
      <dgm:t>
        <a:bodyPr/>
        <a:lstStyle/>
        <a:p>
          <a:endParaRPr lang="en-US"/>
        </a:p>
      </dgm:t>
    </dgm:pt>
    <dgm:pt modelId="{279A15B1-D770-49FC-8338-EFDEB2305B07}" type="sibTrans" cxnId="{D4427C0E-6C68-452D-BC07-37B718954767}">
      <dgm:prSet/>
      <dgm:spPr/>
      <dgm:t>
        <a:bodyPr/>
        <a:lstStyle/>
        <a:p>
          <a:endParaRPr lang="en-US"/>
        </a:p>
      </dgm:t>
    </dgm:pt>
    <dgm:pt modelId="{42EA7E4F-0FF4-452C-BAEF-6B1D1A692542}">
      <dgm:prSet/>
      <dgm:spPr/>
      <dgm:t>
        <a:bodyPr/>
        <a:lstStyle/>
        <a:p>
          <a:endParaRPr lang="en-US"/>
        </a:p>
      </dgm:t>
    </dgm:pt>
    <dgm:pt modelId="{2FAF74CE-628D-4AE6-BB86-8D1899F64A39}" type="parTrans" cxnId="{1A68A499-1469-4F33-8DC4-828CA494AAEA}">
      <dgm:prSet/>
      <dgm:spPr/>
      <dgm:t>
        <a:bodyPr/>
        <a:lstStyle/>
        <a:p>
          <a:endParaRPr lang="en-US"/>
        </a:p>
      </dgm:t>
    </dgm:pt>
    <dgm:pt modelId="{5CD496ED-06BE-4058-9BEB-7DA2356BAD62}" type="sibTrans" cxnId="{1A68A499-1469-4F33-8DC4-828CA494AAEA}">
      <dgm:prSet/>
      <dgm:spPr/>
      <dgm:t>
        <a:bodyPr/>
        <a:lstStyle/>
        <a:p>
          <a:endParaRPr lang="en-US"/>
        </a:p>
      </dgm:t>
    </dgm:pt>
    <dgm:pt modelId="{A0B00490-8DE4-4B03-B8B7-D998FCDF3E86}">
      <dgm:prSet/>
      <dgm:spPr/>
      <dgm:t>
        <a:bodyPr/>
        <a:lstStyle/>
        <a:p>
          <a:endParaRPr lang="en-US"/>
        </a:p>
      </dgm:t>
    </dgm:pt>
    <dgm:pt modelId="{C7101DE2-B78D-4B94-A2A7-40E06EA683F9}" type="parTrans" cxnId="{50A1E2F5-3072-44B9-8D89-92EA57F2F552}">
      <dgm:prSet/>
      <dgm:spPr/>
      <dgm:t>
        <a:bodyPr/>
        <a:lstStyle/>
        <a:p>
          <a:endParaRPr lang="en-US"/>
        </a:p>
      </dgm:t>
    </dgm:pt>
    <dgm:pt modelId="{38D18471-DA5E-4A2E-9B52-F272479B7799}" type="sibTrans" cxnId="{50A1E2F5-3072-44B9-8D89-92EA57F2F552}">
      <dgm:prSet/>
      <dgm:spPr/>
      <dgm:t>
        <a:bodyPr/>
        <a:lstStyle/>
        <a:p>
          <a:endParaRPr lang="en-US"/>
        </a:p>
      </dgm:t>
    </dgm:pt>
    <dgm:pt modelId="{6929CB1F-9BD6-4BB8-9E9F-920365E2D18B}" type="pres">
      <dgm:prSet presAssocID="{D6ECA7D6-A85C-43EC-93D7-BAC58AC43E0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B17FA9-6488-4866-9E6F-799C541A1D41}" type="pres">
      <dgm:prSet presAssocID="{D6ECA7D6-A85C-43EC-93D7-BAC58AC43E0D}" presName="diamond" presStyleLbl="bgShp" presStyleIdx="0" presStyleCnt="1" custAng="0" custLinFactNeighborX="-1635" custLinFactNeighborY="-1376"/>
      <dgm:spPr/>
    </dgm:pt>
    <dgm:pt modelId="{D6232A00-644B-4274-9C92-3F5853120C37}" type="pres">
      <dgm:prSet presAssocID="{D6ECA7D6-A85C-43EC-93D7-BAC58AC43E0D}" presName="quad1" presStyleLbl="node1" presStyleIdx="0" presStyleCnt="4" custScaleX="156838" custScaleY="162511" custLinFactNeighborX="-43159" custLinFactNeighborY="6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8FCB6-0514-4E9A-86BE-4593F668B1FA}" type="pres">
      <dgm:prSet presAssocID="{D6ECA7D6-A85C-43EC-93D7-BAC58AC43E0D}" presName="quad2" presStyleLbl="node1" presStyleIdx="1" presStyleCnt="4" custScaleX="173863" custScaleY="106397" custLinFactNeighborX="38308" custLinFactNeighborY="-6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C4413-72F2-4CC1-ADD6-2F35E9A09632}" type="pres">
      <dgm:prSet presAssocID="{D6ECA7D6-A85C-43EC-93D7-BAC58AC43E0D}" presName="quad3" presStyleLbl="node1" presStyleIdx="2" presStyleCnt="4" custScaleX="187850" custScaleY="97736" custLinFactNeighborX="-50829" custLinFactNeighborY="23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542A1-DA7E-4DB8-967C-3C0E65E2B239}" type="pres">
      <dgm:prSet presAssocID="{D6ECA7D6-A85C-43EC-93D7-BAC58AC43E0D}" presName="quad4" presStyleLbl="node1" presStyleIdx="3" presStyleCnt="4" custScaleX="164352" custScaleY="103908" custLinFactNeighborX="40607" custLinFactNeighborY="15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3955B-40D2-46E8-A1F8-FD5E2579A817}" srcId="{D6ECA7D6-A85C-43EC-93D7-BAC58AC43E0D}" destId="{8993B0A7-4609-4C1C-BED2-CC0EC7DEF6BB}" srcOrd="12" destOrd="0" parTransId="{908F716A-8B02-4B6C-9F36-E0F5EF8F64DB}" sibTransId="{6537D9E6-2F34-452F-9725-202D3CC41282}"/>
    <dgm:cxn modelId="{50D1C793-AA82-4689-AC32-690958407734}" type="presOf" srcId="{D6ECA7D6-A85C-43EC-93D7-BAC58AC43E0D}" destId="{6929CB1F-9BD6-4BB8-9E9F-920365E2D18B}" srcOrd="0" destOrd="0" presId="urn:microsoft.com/office/officeart/2005/8/layout/matrix3"/>
    <dgm:cxn modelId="{7ABF503E-153A-449D-AD0F-43B74B885B45}" srcId="{D6ECA7D6-A85C-43EC-93D7-BAC58AC43E0D}" destId="{AC0A6649-70E5-4452-B960-0352FAFB7702}" srcOrd="3" destOrd="0" parTransId="{8998BA1B-EAF9-4B0B-8AC1-77D09F7FC4BA}" sibTransId="{816856AC-6560-46AA-B100-11F21BF0BF0F}"/>
    <dgm:cxn modelId="{D4427C0E-6C68-452D-BC07-37B718954767}" srcId="{D6ECA7D6-A85C-43EC-93D7-BAC58AC43E0D}" destId="{DED1B0E1-0ED9-4265-BF5D-2E18AF8D0091}" srcOrd="5" destOrd="0" parTransId="{1CA93F97-06D3-4707-8EE8-0CD85EA0D87B}" sibTransId="{279A15B1-D770-49FC-8338-EFDEB2305B07}"/>
    <dgm:cxn modelId="{9CD8431E-DE49-40DD-92D7-FBABCC183C43}" srcId="{D6ECA7D6-A85C-43EC-93D7-BAC58AC43E0D}" destId="{974CC564-BB40-4A4F-BB5A-18BE0F9CA3B6}" srcOrd="1" destOrd="0" parTransId="{FE118DF9-7145-4D79-AC60-86A5A5C136D2}" sibTransId="{C21ADFD6-E24F-4D9F-BD80-F1E00EE77ED7}"/>
    <dgm:cxn modelId="{4D162482-07EE-4E9F-9C2B-CB14E5FE8B41}" type="presOf" srcId="{AC0A6649-70E5-4452-B960-0352FAFB7702}" destId="{5F1542A1-DA7E-4DB8-967C-3C0E65E2B239}" srcOrd="0" destOrd="0" presId="urn:microsoft.com/office/officeart/2005/8/layout/matrix3"/>
    <dgm:cxn modelId="{25E2293C-F25E-4E47-A473-70854D11B8CC}" srcId="{D6ECA7D6-A85C-43EC-93D7-BAC58AC43E0D}" destId="{E235E73D-6925-4C99-8460-4982AC20816B}" srcOrd="4" destOrd="0" parTransId="{3AAE7D85-7E10-4387-9116-CACFF5DF8566}" sibTransId="{37C45420-F8A1-4243-BC9F-F4640F5AD0AC}"/>
    <dgm:cxn modelId="{FDB30B2D-1193-4F6D-8974-1709F9E2C6FD}" srcId="{D6ECA7D6-A85C-43EC-93D7-BAC58AC43E0D}" destId="{6F58C4B2-A847-4637-8D63-60DC496426A3}" srcOrd="2" destOrd="0" parTransId="{35895E2E-B658-4006-9AA0-B33D385DBD5D}" sibTransId="{EAB3BA5F-009E-4ECD-9FE9-73538ACDB5F5}"/>
    <dgm:cxn modelId="{50A1E2F5-3072-44B9-8D89-92EA57F2F552}" srcId="{D6ECA7D6-A85C-43EC-93D7-BAC58AC43E0D}" destId="{A0B00490-8DE4-4B03-B8B7-D998FCDF3E86}" srcOrd="7" destOrd="0" parTransId="{C7101DE2-B78D-4B94-A2A7-40E06EA683F9}" sibTransId="{38D18471-DA5E-4A2E-9B52-F272479B7799}"/>
    <dgm:cxn modelId="{A7625D18-95A9-4AA3-8007-2E42DF1816C0}" type="presOf" srcId="{6F58C4B2-A847-4637-8D63-60DC496426A3}" destId="{4B1C4413-72F2-4CC1-ADD6-2F35E9A09632}" srcOrd="0" destOrd="0" presId="urn:microsoft.com/office/officeart/2005/8/layout/matrix3"/>
    <dgm:cxn modelId="{B9D62861-A36E-4A3A-A086-94BAE747FB54}" type="presOf" srcId="{E2B4E95B-779B-42A9-B3A1-944CD234AEA7}" destId="{D6232A00-644B-4274-9C92-3F5853120C37}" srcOrd="0" destOrd="0" presId="urn:microsoft.com/office/officeart/2005/8/layout/matrix3"/>
    <dgm:cxn modelId="{1A68A499-1469-4F33-8DC4-828CA494AAEA}" srcId="{D6ECA7D6-A85C-43EC-93D7-BAC58AC43E0D}" destId="{42EA7E4F-0FF4-452C-BAEF-6B1D1A692542}" srcOrd="6" destOrd="0" parTransId="{2FAF74CE-628D-4AE6-BB86-8D1899F64A39}" sibTransId="{5CD496ED-06BE-4058-9BEB-7DA2356BAD62}"/>
    <dgm:cxn modelId="{361468B1-B947-4694-950A-FB9120D548B5}" srcId="{D6ECA7D6-A85C-43EC-93D7-BAC58AC43E0D}" destId="{D545BBAD-E8C5-4A69-B571-DFB44BFBB44C}" srcOrd="11" destOrd="0" parTransId="{AE5F2107-7690-4CC3-92F1-E92C970678B7}" sibTransId="{E51495D3-0F23-4A0F-908B-B4F3439AAF17}"/>
    <dgm:cxn modelId="{2F5AB2D5-7375-4F89-8EC9-60128D6BCF85}" type="presOf" srcId="{974CC564-BB40-4A4F-BB5A-18BE0F9CA3B6}" destId="{3708FCB6-0514-4E9A-86BE-4593F668B1FA}" srcOrd="0" destOrd="0" presId="urn:microsoft.com/office/officeart/2005/8/layout/matrix3"/>
    <dgm:cxn modelId="{BEB1F9CA-5505-49E8-A809-E244C11AA02C}" srcId="{D6ECA7D6-A85C-43EC-93D7-BAC58AC43E0D}" destId="{81CCA5DF-BC36-45EB-B0F0-DD35450BA48A}" srcOrd="10" destOrd="0" parTransId="{61462BC6-8C9C-4BE6-B286-7DDA63743D07}" sibTransId="{BBE7C635-9117-441C-946C-817CDC05D0F8}"/>
    <dgm:cxn modelId="{A2068CAD-D81A-45BA-8755-7EB1B09EB54B}" srcId="{D6ECA7D6-A85C-43EC-93D7-BAC58AC43E0D}" destId="{469923B8-4C8D-4059-B177-BBE1FDF9EC1A}" srcOrd="8" destOrd="0" parTransId="{F5E20ED9-7E27-4523-BAE1-538E6F19E8A9}" sibTransId="{FA8E636D-FBD9-4BE5-889C-579F947686A5}"/>
    <dgm:cxn modelId="{5CC45AAA-C0F5-4B93-BB95-AD69611EF604}" srcId="{D6ECA7D6-A85C-43EC-93D7-BAC58AC43E0D}" destId="{97D1F11F-7CCD-450B-9C5B-4C6AD8B2BF20}" srcOrd="9" destOrd="0" parTransId="{31B7F283-3322-45D0-96D9-525799EEE5D0}" sibTransId="{D6E299A1-B1FF-47B0-823D-4E289A5E4C2A}"/>
    <dgm:cxn modelId="{D7ECC287-E9BF-4410-B31E-6F795B6A54E9}" srcId="{D6ECA7D6-A85C-43EC-93D7-BAC58AC43E0D}" destId="{E2B4E95B-779B-42A9-B3A1-944CD234AEA7}" srcOrd="0" destOrd="0" parTransId="{C4894337-E7F4-47B9-9CB9-F2AB98165D5E}" sibTransId="{627E3E3C-5CBB-4136-BE0C-F1B1E1CB1280}"/>
    <dgm:cxn modelId="{E5B5142C-F7E9-4908-B4F7-B03E63C77B48}" type="presParOf" srcId="{6929CB1F-9BD6-4BB8-9E9F-920365E2D18B}" destId="{19B17FA9-6488-4866-9E6F-799C541A1D41}" srcOrd="0" destOrd="0" presId="urn:microsoft.com/office/officeart/2005/8/layout/matrix3"/>
    <dgm:cxn modelId="{D5AC993C-EC15-464C-A0AA-84B5788D8B90}" type="presParOf" srcId="{6929CB1F-9BD6-4BB8-9E9F-920365E2D18B}" destId="{D6232A00-644B-4274-9C92-3F5853120C37}" srcOrd="1" destOrd="0" presId="urn:microsoft.com/office/officeart/2005/8/layout/matrix3"/>
    <dgm:cxn modelId="{04FBA3E0-05EA-4194-ADA0-2AAC90F237A4}" type="presParOf" srcId="{6929CB1F-9BD6-4BB8-9E9F-920365E2D18B}" destId="{3708FCB6-0514-4E9A-86BE-4593F668B1FA}" srcOrd="2" destOrd="0" presId="urn:microsoft.com/office/officeart/2005/8/layout/matrix3"/>
    <dgm:cxn modelId="{787076E3-9F09-42C5-AA76-5640C9B813E1}" type="presParOf" srcId="{6929CB1F-9BD6-4BB8-9E9F-920365E2D18B}" destId="{4B1C4413-72F2-4CC1-ADD6-2F35E9A09632}" srcOrd="3" destOrd="0" presId="urn:microsoft.com/office/officeart/2005/8/layout/matrix3"/>
    <dgm:cxn modelId="{7DF56802-F376-4D0F-946D-BC6A2DB00FDD}" type="presParOf" srcId="{6929CB1F-9BD6-4BB8-9E9F-920365E2D18B}" destId="{5F1542A1-DA7E-4DB8-967C-3C0E65E2B2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891CD-519E-4355-A63D-8EDC9BF0510E}">
      <dsp:nvSpPr>
        <dsp:cNvPr id="0" name=""/>
        <dsp:cNvSpPr/>
      </dsp:nvSpPr>
      <dsp:spPr>
        <a:xfrm>
          <a:off x="3234" y="1183586"/>
          <a:ext cx="2141625" cy="18502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2CB77-543D-4F21-92FA-EA309ADC577E}">
      <dsp:nvSpPr>
        <dsp:cNvPr id="0" name=""/>
        <dsp:cNvSpPr/>
      </dsp:nvSpPr>
      <dsp:spPr>
        <a:xfrm>
          <a:off x="472599" y="2287056"/>
          <a:ext cx="1783602" cy="1783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Strategic Thinking 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What could happen?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24839" y="2339296"/>
        <a:ext cx="1679122" cy="1679122"/>
      </dsp:txXfrm>
    </dsp:sp>
    <dsp:sp modelId="{28A497D9-A80D-46E9-B2D5-8E0C56CA219F}">
      <dsp:nvSpPr>
        <dsp:cNvPr id="0" name=""/>
        <dsp:cNvSpPr/>
      </dsp:nvSpPr>
      <dsp:spPr>
        <a:xfrm rot="21580722">
          <a:off x="2425765" y="1886041"/>
          <a:ext cx="280911" cy="428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425766" y="1971992"/>
        <a:ext cx="196638" cy="257144"/>
      </dsp:txXfrm>
    </dsp:sp>
    <dsp:sp modelId="{1E632413-3086-4D02-88AC-2C008FF77A1B}">
      <dsp:nvSpPr>
        <dsp:cNvPr id="0" name=""/>
        <dsp:cNvSpPr/>
      </dsp:nvSpPr>
      <dsp:spPr>
        <a:xfrm>
          <a:off x="2947452" y="1200240"/>
          <a:ext cx="2192993" cy="17836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6544757"/>
            <a:satOff val="-351"/>
            <a:lumOff val="56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EB414-F6E1-4D8C-9A80-9240C2038947}">
      <dsp:nvSpPr>
        <dsp:cNvPr id="0" name=""/>
        <dsp:cNvSpPr/>
      </dsp:nvSpPr>
      <dsp:spPr>
        <a:xfrm>
          <a:off x="3442501" y="2270402"/>
          <a:ext cx="1783602" cy="1783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Strategic Decision Making  </a:t>
          </a:r>
          <a:endParaRPr lang="en-US" sz="21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What will be done?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94741" y="2322642"/>
        <a:ext cx="1679122" cy="1679122"/>
      </dsp:txXfrm>
    </dsp:sp>
    <dsp:sp modelId="{5585BD87-2156-4F70-ADCF-361156FF6AB4}">
      <dsp:nvSpPr>
        <dsp:cNvPr id="0" name=""/>
        <dsp:cNvSpPr/>
      </dsp:nvSpPr>
      <dsp:spPr>
        <a:xfrm>
          <a:off x="5412363" y="1877754"/>
          <a:ext cx="271918" cy="428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12363" y="1963469"/>
        <a:ext cx="190343" cy="257144"/>
      </dsp:txXfrm>
    </dsp:sp>
    <dsp:sp modelId="{8385520C-8864-4DB7-B4E3-0982F2D338A2}">
      <dsp:nvSpPr>
        <dsp:cNvPr id="0" name=""/>
        <dsp:cNvSpPr/>
      </dsp:nvSpPr>
      <dsp:spPr>
        <a:xfrm>
          <a:off x="5917354" y="1200240"/>
          <a:ext cx="2068319" cy="17836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2914C-49E2-4DEF-86B8-E697BBD01647}">
      <dsp:nvSpPr>
        <dsp:cNvPr id="0" name=""/>
        <dsp:cNvSpPr/>
      </dsp:nvSpPr>
      <dsp:spPr>
        <a:xfrm>
          <a:off x="6350066" y="2270402"/>
          <a:ext cx="1783602" cy="1783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Strategic Planning </a:t>
          </a:r>
          <a:endParaRPr lang="en-US" sz="21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How it will be done?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402306" y="2322642"/>
        <a:ext cx="1679122" cy="1679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17FA9-6488-4866-9E6F-799C541A1D41}">
      <dsp:nvSpPr>
        <dsp:cNvPr id="0" name=""/>
        <dsp:cNvSpPr/>
      </dsp:nvSpPr>
      <dsp:spPr>
        <a:xfrm>
          <a:off x="1197179" y="0"/>
          <a:ext cx="5936704" cy="5936704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32A00-644B-4274-9C92-3F5853120C37}">
      <dsp:nvSpPr>
        <dsp:cNvPr id="0" name=""/>
        <dsp:cNvSpPr/>
      </dsp:nvSpPr>
      <dsp:spPr>
        <a:xfrm>
          <a:off x="200975" y="76653"/>
          <a:ext cx="3631293" cy="376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Strengths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/>
            <a:t>* </a:t>
          </a:r>
          <a:r>
            <a:rPr lang="en-US" sz="1600" kern="1200" dirty="0" smtClean="0"/>
            <a:t>What do you do well?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* What unique resources can you draw on?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* What do our stakeholders see as your strength? </a:t>
          </a:r>
        </a:p>
        <a:p>
          <a:pPr lvl="0">
            <a:spcBef>
              <a:spcPct val="0"/>
            </a:spcBef>
          </a:pPr>
          <a:r>
            <a:rPr lang="en-US" sz="1600" kern="1200" dirty="0" smtClean="0"/>
            <a:t>* What fundraising skills do you have within your </a:t>
          </a:r>
          <a:r>
            <a:rPr lang="en-US" sz="1600" kern="1200" dirty="0" err="1" smtClean="0"/>
            <a:t>organisation</a:t>
          </a:r>
          <a:endParaRPr lang="en-US" sz="1600" kern="1200" dirty="0" smtClean="0"/>
        </a:p>
        <a:p>
          <a:pPr lvl="0">
            <a:spcBef>
              <a:spcPct val="0"/>
            </a:spcBef>
          </a:pPr>
          <a:r>
            <a:rPr lang="en-US" sz="1600" kern="1200" dirty="0" smtClean="0"/>
            <a:t>• Is the trends in fundraising income better year-on-year ?</a:t>
          </a:r>
        </a:p>
        <a:p>
          <a:pPr lvl="0">
            <a:spcBef>
              <a:spcPct val="0"/>
            </a:spcBef>
          </a:pPr>
          <a:r>
            <a:rPr lang="en-US" sz="1600" kern="1200" dirty="0" smtClean="0"/>
            <a:t>• Is the door/supporter database strong?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/>
        </a:p>
      </dsp:txBody>
      <dsp:txXfrm>
        <a:off x="378240" y="253918"/>
        <a:ext cx="3276763" cy="3408110"/>
      </dsp:txXfrm>
    </dsp:sp>
    <dsp:sp modelId="{3708FCB6-0514-4E9A-86BE-4593F668B1FA}">
      <dsp:nvSpPr>
        <dsp:cNvPr id="0" name=""/>
        <dsp:cNvSpPr/>
      </dsp:nvSpPr>
      <dsp:spPr>
        <a:xfrm>
          <a:off x="4337796" y="424529"/>
          <a:ext cx="4025475" cy="246342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Weaknesses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could you improve?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Where do you have fewer resources than others?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are others likely to see as your weaknesses?</a:t>
          </a:r>
          <a:endParaRPr lang="en-US" sz="1600" kern="1200" dirty="0"/>
        </a:p>
      </dsp:txBody>
      <dsp:txXfrm>
        <a:off x="4458050" y="544783"/>
        <a:ext cx="3784967" cy="2222917"/>
      </dsp:txXfrm>
    </dsp:sp>
    <dsp:sp modelId="{4B1C4413-72F2-4CC1-ADD6-2F35E9A09632}">
      <dsp:nvSpPr>
        <dsp:cNvPr id="0" name=""/>
        <dsp:cNvSpPr/>
      </dsp:nvSpPr>
      <dsp:spPr>
        <a:xfrm>
          <a:off x="0" y="3673808"/>
          <a:ext cx="4349318" cy="226289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r>
            <a:rPr lang="en-US" sz="2000" b="1" kern="1200" dirty="0" smtClean="0"/>
            <a:t>Opportunities</a:t>
          </a:r>
        </a:p>
        <a:p>
          <a:pPr lvl="0" algn="l">
            <a:spcBef>
              <a:spcPct val="0"/>
            </a:spcBef>
          </a:pPr>
          <a:r>
            <a:rPr lang="en-US" sz="1500" kern="1200" dirty="0" smtClean="0"/>
            <a:t>* What opportunities are open to you?</a:t>
          </a:r>
        </a:p>
        <a:p>
          <a:pPr lvl="0" algn="l">
            <a:spcBef>
              <a:spcPct val="0"/>
            </a:spcBef>
          </a:pPr>
          <a:r>
            <a:rPr lang="en-US" sz="1500" kern="1200" dirty="0" smtClean="0"/>
            <a:t>* What trends could you take advantage of?</a:t>
          </a:r>
        </a:p>
        <a:p>
          <a:pPr lvl="0" algn="l">
            <a:spcBef>
              <a:spcPct val="0"/>
            </a:spcBef>
          </a:pPr>
          <a:r>
            <a:rPr lang="en-US" sz="1500" kern="1200" dirty="0" smtClean="0"/>
            <a:t>* How can you turn your internal strengths into  external opportunities?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10465" y="3784273"/>
        <a:ext cx="4128388" cy="2041965"/>
      </dsp:txXfrm>
    </dsp:sp>
    <dsp:sp modelId="{5F1542A1-DA7E-4DB8-967C-3C0E65E2B239}">
      <dsp:nvSpPr>
        <dsp:cNvPr id="0" name=""/>
        <dsp:cNvSpPr/>
      </dsp:nvSpPr>
      <dsp:spPr>
        <a:xfrm>
          <a:off x="4546851" y="3456383"/>
          <a:ext cx="3805265" cy="240579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Challenges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4664292" y="3573824"/>
        <a:ext cx="3570383" cy="2170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945E-1E19-4040-888D-92A2D10BFA6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D523-5DE5-4DEE-ADC8-A392FFB4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25C0A-C4F8-4E8E-8B4A-E7971F006F32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1700-A274-4702-A081-1DCF4621D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95600"/>
            <a:ext cx="5638800" cy="2286000"/>
          </a:xfrm>
        </p:spPr>
        <p:txBody>
          <a:bodyPr/>
          <a:lstStyle>
            <a:lvl1pPr marL="0" indent="0">
              <a:lnSpc>
                <a:spcPts val="3100"/>
              </a:lnSpc>
              <a:spcBef>
                <a:spcPts val="0"/>
              </a:spcBef>
              <a:buFontTx/>
              <a:buNone/>
              <a:tabLst/>
              <a:defRPr sz="2800">
                <a:solidFill>
                  <a:srgbClr val="39473D"/>
                </a:solidFill>
              </a:defRPr>
            </a:lvl1pPr>
          </a:lstStyle>
          <a:p>
            <a:r>
              <a:rPr lang="en-US" dirty="0"/>
              <a:t>Click to edit Master</a:t>
            </a:r>
            <a:r>
              <a:rPr lang="en-US" dirty="0" smtClean="0"/>
              <a:t> subtitle </a:t>
            </a:r>
            <a:r>
              <a:rPr lang="en-US" dirty="0"/>
              <a:t>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5638800" cy="2252464"/>
          </a:xfrm>
        </p:spPr>
        <p:txBody>
          <a:bodyPr/>
          <a:lstStyle>
            <a:lvl1pPr>
              <a:lnSpc>
                <a:spcPts val="3100"/>
              </a:lnSpc>
              <a:tabLst/>
              <a:defRPr>
                <a:solidFill>
                  <a:srgbClr val="F7931E"/>
                </a:solidFill>
              </a:defRPr>
            </a:lvl1pPr>
          </a:lstStyle>
          <a:p>
            <a:r>
              <a:rPr lang="en-US" dirty="0"/>
              <a:t>Click to edit</a:t>
            </a:r>
            <a:r>
              <a:rPr lang="en-US" dirty="0" smtClean="0"/>
              <a:t>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>
                <a:cs typeface="Helvetica" pitchFamily="34" charset="0"/>
              </a:rPr>
              <a:t>2011 =</a:t>
            </a:r>
            <a:r>
              <a:rPr lang="en-US" b="1">
                <a:cs typeface="Helvetica" pitchFamily="34" charset="0"/>
              </a:rPr>
              <a:t>mc </a:t>
            </a:r>
            <a:r>
              <a:rPr lang="en-US">
                <a:cs typeface="Helvetica" pitchFamily="34" charset="0"/>
              </a:rPr>
              <a:t>| </a:t>
            </a:r>
            <a:r>
              <a:rPr lang="en-US" b="1">
                <a:cs typeface="Helvetica" pitchFamily="34" charset="0"/>
              </a:rPr>
              <a:t>ASIA</a:t>
            </a:r>
            <a:endParaRPr lang="en-SG" b="1">
              <a:cs typeface="Helvetic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2E7E-588C-4D85-8022-46EAEEB9C60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746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1151-C785-4054-A044-8C03F4A1B83F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E4B1-6854-4820-8698-6CC42948B50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769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F041-861B-46FF-9471-158A30489F84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D3BB-2E17-4AE2-B38F-86AC18274F9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393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634F-113A-4C9E-9510-212426C037E3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FA81-BE26-4879-8F86-B16D9E38BC5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222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3EAD-31A5-40DB-95CC-5ACF0EC858AB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759E-A9F8-4C30-BCB7-488A137BFE5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622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23D0-BECF-4F1C-8386-67017B59EE53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6D14-0CF1-4893-9477-D8D4256F48F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73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832E-2596-41BF-B3D4-531CA22FC4D5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017A-F1B8-4E1A-83A9-C393D8DD8B7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147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F55B-56F4-4B31-8394-CB880BA39D66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1225-90DB-417A-BA4C-D4CDED30B22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234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304D-B1AA-4374-90DC-E693CF80B6C1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8CF6-75CB-4C9B-8D36-2501FB9437A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741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4FD5-236A-4349-9798-BFFE1405C8F3}" type="datetimeFigureOut">
              <a:rPr lang="en-SG"/>
              <a:pPr>
                <a:defRPr/>
              </a:pPr>
              <a:t>19/8/2014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334A-0D39-4CC1-B96C-F536C45871A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64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/>
              <a:buChar char="•"/>
              <a:defRPr/>
            </a:lvl1pPr>
            <a:lvl2pPr marL="355600" indent="-176213">
              <a:buFont typeface="Arial"/>
              <a:buChar char="•"/>
              <a:defRPr/>
            </a:lvl2pPr>
            <a:lvl3pPr marL="358775" indent="-179388">
              <a:buClr>
                <a:srgbClr val="A14076"/>
              </a:buClr>
              <a:buFont typeface="Arial"/>
              <a:buChar char="•"/>
              <a:defRPr/>
            </a:lvl3pPr>
            <a:lvl4pPr marL="358775" indent="-179388">
              <a:buClr>
                <a:srgbClr val="A14076"/>
              </a:buClr>
              <a:buFont typeface="Arial"/>
              <a:buChar char="•"/>
              <a:defRPr/>
            </a:lvl4pPr>
            <a:lvl5pPr marL="358775" indent="-179388">
              <a:buClr>
                <a:schemeClr val="accent3">
                  <a:lumMod val="5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6012-8491-4C6A-A180-1F1F1A8C39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E604-4BAE-47B4-B2C7-ADF6105EA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07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 sz="18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Usha M\Desktop\UM MC Asia\UM MC FINAL Sign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57938"/>
            <a:ext cx="1924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44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B687-F37A-4F5D-80B9-AC99DF9CDD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2E4B-96EF-4DAA-9F03-3AA7120CE4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1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777F-7387-4A8E-9DC8-9EE5FAE45A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5D22-67B1-46F0-8FE1-70BB90CAE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5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12D7-8560-462F-B205-031A7C4964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7EA5-0982-481D-B416-4D47CEB05C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3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10B3-D764-4F13-A9C8-35193C9B3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ED6B-117F-42E0-B981-2E1790DAD7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6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5D09-11D2-4E40-89C1-1DC11D5A2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A355-5BB0-4BF7-BC4B-173FD4B910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92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C657-FF3E-4153-954F-A74C4B7627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C7DE-401C-4BCD-9A98-4798E08C45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6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E9E6-AAAC-4BB8-8209-F0D23C9E98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4DEF-45D6-4DEE-BD37-4C6AA490B7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5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1AF1-2909-4984-A804-F41DD28FF9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ECD7-92A3-4404-9070-FB88D4F31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1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1"/>
            <a:ext cx="7543800" cy="990600"/>
          </a:xfrm>
        </p:spPr>
        <p:txBody>
          <a:bodyPr/>
          <a:lstStyle>
            <a:lvl1pPr algn="l">
              <a:defRPr sz="2800" b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895600"/>
            <a:ext cx="7543800" cy="35814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C407-6469-42B4-BA4D-0CD881D90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8388-BBD8-464F-825B-E736D835A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6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05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63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94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2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54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2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90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819400"/>
            <a:ext cx="3733800" cy="3886200"/>
          </a:xfrm>
        </p:spPr>
        <p:txBody>
          <a:bodyPr/>
          <a:lstStyle>
            <a:lvl1pPr>
              <a:defRPr sz="2000"/>
            </a:lvl1pPr>
            <a:lvl2pPr marL="358775" indent="-179388">
              <a:buClr>
                <a:srgbClr val="F7931E"/>
              </a:buClr>
              <a:buFont typeface="Arial"/>
              <a:buChar char="•"/>
              <a:defRPr sz="2000"/>
            </a:lvl2pPr>
            <a:lvl3pPr marL="358775" indent="-179388">
              <a:buClr>
                <a:srgbClr val="A14076"/>
              </a:buClr>
              <a:buFont typeface="Arial"/>
              <a:buChar char="•"/>
              <a:defRPr sz="2000"/>
            </a:lvl3pPr>
            <a:lvl4pPr marL="358775" indent="-179388">
              <a:buClr>
                <a:srgbClr val="A14076"/>
              </a:buClr>
              <a:buFont typeface="Arial"/>
              <a:buChar char="•"/>
              <a:defRPr sz="2000"/>
            </a:lvl4pPr>
            <a:lvl5pPr marL="358775" indent="-179388">
              <a:buClr>
                <a:srgbClr val="A6AFA7"/>
              </a:buClr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819400"/>
            <a:ext cx="3810000" cy="3886200"/>
          </a:xfrm>
        </p:spPr>
        <p:txBody>
          <a:bodyPr/>
          <a:lstStyle>
            <a:lvl1pPr>
              <a:defRPr sz="2000"/>
            </a:lvl1pPr>
            <a:lvl2pPr marL="358775" indent="-179388">
              <a:buFont typeface="Arial"/>
              <a:buChar char="•"/>
              <a:defRPr sz="2000"/>
            </a:lvl2pPr>
            <a:lvl3pPr marL="358775" indent="-179388">
              <a:buClr>
                <a:srgbClr val="A14076"/>
              </a:buClr>
              <a:buFont typeface="Arial"/>
              <a:buChar char="•"/>
              <a:defRPr sz="2000"/>
            </a:lvl3pPr>
            <a:lvl4pPr marL="358775" indent="-179388">
              <a:buClr>
                <a:srgbClr val="A14076"/>
              </a:buClr>
              <a:buFont typeface="Arial"/>
              <a:buChar char="•"/>
              <a:defRPr sz="2000"/>
            </a:lvl4pPr>
            <a:lvl5pPr marL="358775" indent="-179388">
              <a:buClr>
                <a:srgbClr val="A6AFA7"/>
              </a:buClr>
              <a:buFont typeface="Arial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60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0D9D-2208-40BF-8295-17719DC390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2CF1-AF76-4AE6-A784-EFC6CEC2BD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6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8E7D88-4F63-4686-A715-D097059B4D1A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D64D21-DCDC-488A-A99B-B4338614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33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24600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6D36EF-0BB6-4033-944E-A475AB46E53F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00C608-6866-4671-8AF0-55735769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2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37B818-8F23-4407-BAF4-C1EADB75B10A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D53ECC-6926-42A4-A0AE-76A0468E9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8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2F468C-B77B-4CFE-A39E-3AEB6A42106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FF455F-C891-45AC-8A89-4B25613B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4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E8FE67-199F-4177-AEB1-24FC182079E6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6E39F6-7A81-4341-98E7-2D9C0AF4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7D1FD8-0A2A-4E14-B364-E7C110FD3030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DBD2F0-525B-4147-8C20-58B602D3C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7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2AA092-31DA-4371-BB30-CAD6C2EC436D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840ADE-B34C-40CA-8DC2-FA8180D2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2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382F8B-9424-4B7C-8B3F-953C432C97C9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FCE880-D314-4D85-8D59-8548B1B10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391400" cy="25908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567803-1CDB-4848-A787-57412EF30E40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DD854E-A5D4-4D1A-8B40-CC07B0115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4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59A390-0992-46ED-B9E9-2B8ACDDE8BA4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9C9B6B-7A9F-465E-B29F-6E923537B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8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9A2D3D-DA30-48A0-A662-F8F3E9420C70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215CB7-56BA-4226-B7BF-C84E050C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458200" cy="609600"/>
          </a:xfrm>
        </p:spPr>
        <p:txBody>
          <a:bodyPr/>
          <a:lstStyle>
            <a:lvl1pPr algn="l">
              <a:defRPr sz="2800" b="0">
                <a:solidFill>
                  <a:srgbClr val="F7931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14600"/>
            <a:ext cx="6477000" cy="3886200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 marL="358775" indent="-179388">
              <a:buFont typeface="Arial"/>
              <a:buChar char="•"/>
              <a:defRPr sz="2000"/>
            </a:lvl2pPr>
            <a:lvl3pPr marL="358775" indent="-179388">
              <a:buClr>
                <a:srgbClr val="A14076"/>
              </a:buClr>
              <a:buFont typeface="Arial"/>
              <a:buChar char="•"/>
              <a:defRPr sz="2000"/>
            </a:lvl3pPr>
            <a:lvl4pPr marL="358775" indent="-179388">
              <a:buClr>
                <a:srgbClr val="A14076"/>
              </a:buClr>
              <a:buFont typeface="Arial"/>
              <a:buChar char="•"/>
              <a:defRPr sz="2000"/>
            </a:lvl4pPr>
            <a:lvl5pPr marL="358775" indent="-179388">
              <a:buClr>
                <a:srgbClr val="A6AFA7"/>
              </a:buCl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2514600"/>
            <a:ext cx="1828799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86400"/>
            <a:ext cx="7543800" cy="533400"/>
          </a:xfrm>
        </p:spPr>
        <p:txBody>
          <a:bodyPr anchor="b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752600"/>
            <a:ext cx="78486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943600"/>
            <a:ext cx="7543800" cy="652462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>
                <a:cs typeface="Helvetica" pitchFamily="34" charset="0"/>
              </a:rPr>
              <a:t>2011 =</a:t>
            </a:r>
            <a:r>
              <a:rPr lang="en-US" b="1">
                <a:cs typeface="Helvetica" pitchFamily="34" charset="0"/>
              </a:rPr>
              <a:t>mc </a:t>
            </a:r>
            <a:r>
              <a:rPr lang="en-US">
                <a:cs typeface="Helvetica" pitchFamily="34" charset="0"/>
              </a:rPr>
              <a:t>| </a:t>
            </a:r>
            <a:r>
              <a:rPr lang="en-US" b="1">
                <a:cs typeface="Helvetica" pitchFamily="34" charset="0"/>
              </a:rPr>
              <a:t>ASIA</a:t>
            </a:r>
            <a:endParaRPr lang="en-SG" b="1">
              <a:cs typeface="Helvetic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6C78-EC28-4156-B7BA-99BDFAC2613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1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3387"/>
            <a:ext cx="7391400" cy="102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</a:t>
            </a:r>
            <a:r>
              <a:rPr lang="en-US" dirty="0" smtClean="0"/>
              <a:t> Master </a:t>
            </a:r>
            <a:r>
              <a:rPr lang="en-US" dirty="0"/>
              <a:t>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96752"/>
            <a:ext cx="7391400" cy="54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>
          <a:solidFill>
            <a:srgbClr val="F793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19FF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19FF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19FF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19FF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lr>
          <a:srgbClr val="EC2B8C"/>
        </a:buClr>
        <a:buFont typeface="Arial"/>
        <a:buChar char="•"/>
        <a:defRPr sz="2000">
          <a:solidFill>
            <a:srgbClr val="4F5B50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F7931E"/>
        </a:buClr>
        <a:buFont typeface="Arial"/>
        <a:buChar char="•"/>
        <a:defRPr sz="2000">
          <a:solidFill>
            <a:srgbClr val="4F5B50"/>
          </a:solidFill>
          <a:latin typeface="+mn-lt"/>
          <a:ea typeface="+mn-ea"/>
        </a:defRPr>
      </a:lvl2pPr>
      <a:lvl3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A14076"/>
        </a:buClr>
        <a:buFont typeface="Arial"/>
        <a:buChar char="•"/>
        <a:defRPr sz="2000">
          <a:solidFill>
            <a:srgbClr val="4F5B50"/>
          </a:solidFill>
          <a:latin typeface="+mn-lt"/>
          <a:ea typeface="+mn-ea"/>
        </a:defRPr>
      </a:lvl3pPr>
      <a:lvl4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A14076"/>
        </a:buClr>
        <a:buSzPct val="75000"/>
        <a:buFont typeface="Arial"/>
        <a:buChar char="•"/>
        <a:defRPr sz="2000">
          <a:solidFill>
            <a:srgbClr val="4F5B50"/>
          </a:solidFill>
          <a:latin typeface="+mn-lt"/>
          <a:ea typeface="+mn-ea"/>
        </a:defRPr>
      </a:lvl4pPr>
      <a:lvl5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75000"/>
        <a:buFont typeface="Arial"/>
        <a:buChar char="•"/>
        <a:defRPr sz="2000">
          <a:solidFill>
            <a:srgbClr val="4F5B50"/>
          </a:solidFill>
          <a:latin typeface="+mn-lt"/>
          <a:ea typeface="+mn-ea"/>
        </a:defRPr>
      </a:lvl5pPr>
      <a:lvl6pPr marL="2173288" indent="-192088" algn="l" rtl="0" fontAlgn="base">
        <a:spcBef>
          <a:spcPct val="20000"/>
        </a:spcBef>
        <a:spcAft>
          <a:spcPct val="0"/>
        </a:spcAft>
        <a:buClr>
          <a:srgbClr val="FF19FF"/>
        </a:buClr>
        <a:buChar char="_"/>
        <a:defRPr sz="2000">
          <a:solidFill>
            <a:srgbClr val="4F5B50"/>
          </a:solidFill>
          <a:latin typeface="+mn-lt"/>
          <a:ea typeface="+mn-ea"/>
        </a:defRPr>
      </a:lvl6pPr>
      <a:lvl7pPr marL="2630488" indent="-192088" algn="l" rtl="0" fontAlgn="base">
        <a:spcBef>
          <a:spcPct val="20000"/>
        </a:spcBef>
        <a:spcAft>
          <a:spcPct val="0"/>
        </a:spcAft>
        <a:buClr>
          <a:srgbClr val="FF19FF"/>
        </a:buClr>
        <a:buChar char="_"/>
        <a:defRPr sz="2000">
          <a:solidFill>
            <a:srgbClr val="4F5B50"/>
          </a:solidFill>
          <a:latin typeface="+mn-lt"/>
          <a:ea typeface="+mn-ea"/>
        </a:defRPr>
      </a:lvl7pPr>
      <a:lvl8pPr marL="3087688" indent="-192088" algn="l" rtl="0" fontAlgn="base">
        <a:spcBef>
          <a:spcPct val="20000"/>
        </a:spcBef>
        <a:spcAft>
          <a:spcPct val="0"/>
        </a:spcAft>
        <a:buClr>
          <a:srgbClr val="FF19FF"/>
        </a:buClr>
        <a:buChar char="_"/>
        <a:defRPr sz="2000">
          <a:solidFill>
            <a:srgbClr val="4F5B50"/>
          </a:solidFill>
          <a:latin typeface="+mn-lt"/>
          <a:ea typeface="+mn-ea"/>
        </a:defRPr>
      </a:lvl8pPr>
      <a:lvl9pPr marL="3544888" indent="-192088" algn="l" rtl="0" fontAlgn="base">
        <a:spcBef>
          <a:spcPct val="20000"/>
        </a:spcBef>
        <a:spcAft>
          <a:spcPct val="0"/>
        </a:spcAft>
        <a:buClr>
          <a:srgbClr val="FF19FF"/>
        </a:buClr>
        <a:buChar char="_"/>
        <a:defRPr sz="2000">
          <a:solidFill>
            <a:srgbClr val="4F5B5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870875BA-744C-495D-9117-D178B7920BEE}" type="datetimeFigureOut">
              <a:rPr lang="en-SG">
                <a:ea typeface="+mn-ea"/>
                <a:cs typeface="Arial" pitchFamily="34" charset="0"/>
              </a:rPr>
              <a:pPr eaLnBrk="1" hangingPunct="1">
                <a:defRPr/>
              </a:pPr>
              <a:t>19/8/2014</a:t>
            </a:fld>
            <a:endParaRPr lang="en-SG"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endParaRPr lang="en-SG"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>
              <a:defRPr/>
            </a:pPr>
            <a:fld id="{12C675B6-15F5-4CA1-9E0F-E0B4BC30931C}" type="slidenum">
              <a:rPr lang="en-SG">
                <a:ea typeface="+mn-ea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SG">
              <a:ea typeface="+mn-ea"/>
              <a:cs typeface="Arial" pitchFamily="34" charset="0"/>
            </a:endParaRPr>
          </a:p>
        </p:txBody>
      </p:sp>
      <p:pic>
        <p:nvPicPr>
          <p:cNvPr id="1031" name="Picture 2" descr="C:\Users\Usha M\Desktop\UM MC Asia\UM MC FINAL Sign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165850"/>
            <a:ext cx="2198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2D83A5D-11F9-4C14-BEF5-408541C880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8/19/2014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2260D9D-2208-40BF-8295-17719DC390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8/19/2014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322CF1-AF76-4AE6-A784-EFC6CEC2BD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0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1F7074B2-9C64-4BE0-B464-F38832E9AC2F}" type="datetimeFigureOut">
              <a:rPr lang="en-US"/>
              <a:pPr eaLnBrk="1" hangingPunct="1"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4D86A09E-8127-4E9C-BA38-BE63A3F2D886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amenonasia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b0ASMc2sW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23863" y="1946275"/>
            <a:ext cx="82057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93700" y="1096963"/>
            <a:ext cx="4203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600" dirty="0" smtClean="0">
                <a:latin typeface="Bebas Neue"/>
              </a:rPr>
              <a:t> </a:t>
            </a:r>
            <a:endParaRPr lang="en-SG" sz="6600" dirty="0">
              <a:latin typeface="Bebas Neue"/>
            </a:endParaRPr>
          </a:p>
        </p:txBody>
      </p:sp>
      <p:pic>
        <p:nvPicPr>
          <p:cNvPr id="3074" name="Picture 2" descr="http://blogs-images.forbes.com/work-in-progress/files/2012/09/Strate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7" y="3501008"/>
            <a:ext cx="5335927" cy="38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1356"/>
            <a:ext cx="85407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0" y="1650961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/>
              </a:rPr>
              <a:t>  Developing a Fundraising Strategy 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8538643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esktop\Usha\Images\945442_64607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9" b="28751"/>
          <a:stretch>
            <a:fillRect/>
          </a:stretch>
        </p:blipFill>
        <p:spPr bwMode="auto">
          <a:xfrm>
            <a:off x="0" y="1971675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-842077" y="549275"/>
            <a:ext cx="99860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6600" dirty="0">
                <a:solidFill>
                  <a:schemeClr val="bg1"/>
                </a:solidFill>
                <a:latin typeface="Bebas Neue"/>
              </a:rPr>
              <a:t>Developing a</a:t>
            </a:r>
            <a:endParaRPr lang="en-SG" sz="6600" dirty="0">
              <a:solidFill>
                <a:schemeClr val="bg1"/>
              </a:solidFill>
              <a:latin typeface="Bebas Neue"/>
            </a:endParaRP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393700" y="1285875"/>
            <a:ext cx="8750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6600" dirty="0" smtClean="0">
                <a:solidFill>
                  <a:schemeClr val="bg1"/>
                </a:solidFill>
                <a:latin typeface="Bebas Neue"/>
              </a:rPr>
              <a:t>Fundraising </a:t>
            </a:r>
            <a:r>
              <a:rPr lang="en-US" sz="6600" dirty="0">
                <a:solidFill>
                  <a:schemeClr val="bg1"/>
                </a:solidFill>
                <a:latin typeface="Bebas Neue"/>
              </a:rPr>
              <a:t>S</a:t>
            </a:r>
            <a:r>
              <a:rPr lang="en-US" sz="6600" dirty="0" smtClean="0">
                <a:solidFill>
                  <a:schemeClr val="bg1"/>
                </a:solidFill>
                <a:latin typeface="Bebas Neue"/>
              </a:rPr>
              <a:t>trategy</a:t>
            </a:r>
            <a:endParaRPr lang="en-SG" sz="6600" dirty="0">
              <a:solidFill>
                <a:schemeClr val="bg1"/>
              </a:solidFill>
              <a:latin typeface="Bebas Neue"/>
            </a:endParaRP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449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esktop\Usha\Images\854349_81704326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 b="23386"/>
          <a:stretch>
            <a:fillRect/>
          </a:stretch>
        </p:blipFill>
        <p:spPr bwMode="auto">
          <a:xfrm>
            <a:off x="0" y="2520950"/>
            <a:ext cx="9144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 A step by step process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0485" name="Rectangle 7"/>
          <p:cNvSpPr>
            <a:spLocks/>
          </p:cNvSpPr>
          <p:nvPr/>
        </p:nvSpPr>
        <p:spPr bwMode="auto">
          <a:xfrm>
            <a:off x="468313" y="2090738"/>
            <a:ext cx="820578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546725" y="3357563"/>
            <a:ext cx="3597275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487" tIns="63487" rIns="63487" bIns="6348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 charset="0"/>
                <a:cs typeface="Helvetica Neue" charset="0"/>
                <a:sym typeface="Helvetica Neue" charset="0"/>
              </a:rPr>
              <a:t>Where are we now?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546725" y="3876675"/>
            <a:ext cx="3597275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487" tIns="63487" rIns="63487" bIns="6348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 charset="0"/>
                <a:cs typeface="Helvetica Neue" charset="0"/>
                <a:sym typeface="Helvetica Neue" charset="0"/>
              </a:rPr>
              <a:t>Where are we going?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5546725" y="4394200"/>
            <a:ext cx="3597275" cy="90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487" tIns="63487" rIns="63487" bIns="6348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 charset="0"/>
                <a:cs typeface="Helvetica Neue" charset="0"/>
                <a:sym typeface="Helvetica Neue" charset="0"/>
              </a:rPr>
              <a:t>How will we get there?</a:t>
            </a:r>
          </a:p>
        </p:txBody>
      </p:sp>
      <p:pic>
        <p:nvPicPr>
          <p:cNvPr id="13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411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1507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Building blocks of fundraising</a:t>
            </a:r>
            <a:endParaRPr lang="en-US" sz="44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5913" y="4235450"/>
            <a:ext cx="17637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3200">
                <a:latin typeface="Calibri" pitchFamily="34" charset="0"/>
                <a:ea typeface="Helvetica Neue"/>
                <a:cs typeface="Helvetica Neue"/>
                <a:sym typeface="Helvetica Neue"/>
              </a:rPr>
              <a:t>People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875463" y="4213225"/>
            <a:ext cx="17653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3200">
                <a:latin typeface="Calibri" pitchFamily="34" charset="0"/>
                <a:ea typeface="Helvetica Neue"/>
                <a:cs typeface="Helvetica Neue"/>
                <a:sym typeface="Helvetica Neue"/>
              </a:rPr>
              <a:t>Cost</a:t>
            </a:r>
          </a:p>
        </p:txBody>
      </p:sp>
      <p:sp>
        <p:nvSpPr>
          <p:cNvPr id="19" name="Freeform 729"/>
          <p:cNvSpPr>
            <a:spLocks noChangeAspect="1"/>
          </p:cNvSpPr>
          <p:nvPr/>
        </p:nvSpPr>
        <p:spPr bwMode="auto">
          <a:xfrm>
            <a:off x="755650" y="2646363"/>
            <a:ext cx="892175" cy="1406525"/>
          </a:xfrm>
          <a:custGeom>
            <a:avLst/>
            <a:gdLst>
              <a:gd name="T0" fmla="*/ 124247 w 2137"/>
              <a:gd name="T1" fmla="*/ 132172 h 3536"/>
              <a:gd name="T2" fmla="*/ 186113 w 2137"/>
              <a:gd name="T3" fmla="*/ 73830 h 3536"/>
              <a:gd name="T4" fmla="*/ 256227 w 2137"/>
              <a:gd name="T5" fmla="*/ 139916 h 3536"/>
              <a:gd name="T6" fmla="*/ 271694 w 2137"/>
              <a:gd name="T7" fmla="*/ 186383 h 3536"/>
              <a:gd name="T8" fmla="*/ 279427 w 2137"/>
              <a:gd name="T9" fmla="*/ 287577 h 3536"/>
              <a:gd name="T10" fmla="*/ 523796 w 2137"/>
              <a:gd name="T11" fmla="*/ 267958 h 3536"/>
              <a:gd name="T12" fmla="*/ 527405 w 2137"/>
              <a:gd name="T13" fmla="*/ 132172 h 3536"/>
              <a:gd name="T14" fmla="*/ 558853 w 2137"/>
              <a:gd name="T15" fmla="*/ 42853 h 3536"/>
              <a:gd name="T16" fmla="*/ 624328 w 2137"/>
              <a:gd name="T17" fmla="*/ 0 h 3536"/>
              <a:gd name="T18" fmla="*/ 702176 w 2137"/>
              <a:gd name="T19" fmla="*/ 58342 h 3536"/>
              <a:gd name="T20" fmla="*/ 702176 w 2137"/>
              <a:gd name="T21" fmla="*/ 163150 h 3536"/>
              <a:gd name="T22" fmla="*/ 655776 w 2137"/>
              <a:gd name="T23" fmla="*/ 283447 h 3536"/>
              <a:gd name="T24" fmla="*/ 826423 w 2137"/>
              <a:gd name="T25" fmla="*/ 260214 h 3536"/>
              <a:gd name="T26" fmla="*/ 814565 w 2137"/>
              <a:gd name="T27" fmla="*/ 221491 h 3536"/>
              <a:gd name="T28" fmla="*/ 860964 w 2137"/>
              <a:gd name="T29" fmla="*/ 81575 h 3536"/>
              <a:gd name="T30" fmla="*/ 938812 w 2137"/>
              <a:gd name="T31" fmla="*/ 198258 h 3536"/>
              <a:gd name="T32" fmla="*/ 919221 w 2137"/>
              <a:gd name="T33" fmla="*/ 244725 h 3536"/>
              <a:gd name="T34" fmla="*/ 950154 w 2137"/>
              <a:gd name="T35" fmla="*/ 295322 h 3536"/>
              <a:gd name="T36" fmla="*/ 1051201 w 2137"/>
              <a:gd name="T37" fmla="*/ 341788 h 3536"/>
              <a:gd name="T38" fmla="*/ 1031610 w 2137"/>
              <a:gd name="T39" fmla="*/ 423363 h 3536"/>
              <a:gd name="T40" fmla="*/ 1012535 w 2137"/>
              <a:gd name="T41" fmla="*/ 1126560 h 3536"/>
              <a:gd name="T42" fmla="*/ 1008411 w 2137"/>
              <a:gd name="T43" fmla="*/ 1188515 h 3536"/>
              <a:gd name="T44" fmla="*/ 1074401 w 2137"/>
              <a:gd name="T45" fmla="*/ 1557667 h 3536"/>
              <a:gd name="T46" fmla="*/ 973353 w 2137"/>
              <a:gd name="T47" fmla="*/ 1545792 h 3536"/>
              <a:gd name="T48" fmla="*/ 915612 w 2137"/>
              <a:gd name="T49" fmla="*/ 1417751 h 3536"/>
              <a:gd name="T50" fmla="*/ 896021 w 2137"/>
              <a:gd name="T51" fmla="*/ 1014007 h 3536"/>
              <a:gd name="T52" fmla="*/ 837765 w 2137"/>
              <a:gd name="T53" fmla="*/ 1103326 h 3536"/>
              <a:gd name="T54" fmla="*/ 900146 w 2137"/>
              <a:gd name="T55" fmla="*/ 1394517 h 3536"/>
              <a:gd name="T56" fmla="*/ 860964 w 2137"/>
              <a:gd name="T57" fmla="*/ 1487451 h 3536"/>
              <a:gd name="T58" fmla="*/ 783632 w 2137"/>
              <a:gd name="T59" fmla="*/ 1499326 h 3536"/>
              <a:gd name="T60" fmla="*/ 764041 w 2137"/>
              <a:gd name="T61" fmla="*/ 1204004 h 3536"/>
              <a:gd name="T62" fmla="*/ 702176 w 2137"/>
              <a:gd name="T63" fmla="*/ 1573156 h 3536"/>
              <a:gd name="T64" fmla="*/ 636186 w 2137"/>
              <a:gd name="T65" fmla="*/ 1627367 h 3536"/>
              <a:gd name="T66" fmla="*/ 597520 w 2137"/>
              <a:gd name="T67" fmla="*/ 1526689 h 3536"/>
              <a:gd name="T68" fmla="*/ 612986 w 2137"/>
              <a:gd name="T69" fmla="*/ 1134304 h 3536"/>
              <a:gd name="T70" fmla="*/ 574320 w 2137"/>
              <a:gd name="T71" fmla="*/ 1126560 h 3536"/>
              <a:gd name="T72" fmla="*/ 554729 w 2137"/>
              <a:gd name="T73" fmla="*/ 1569026 h 3536"/>
              <a:gd name="T74" fmla="*/ 542872 w 2137"/>
              <a:gd name="T75" fmla="*/ 1654731 h 3536"/>
              <a:gd name="T76" fmla="*/ 511939 w 2137"/>
              <a:gd name="T77" fmla="*/ 1744050 h 3536"/>
              <a:gd name="T78" fmla="*/ 403674 w 2137"/>
              <a:gd name="T79" fmla="*/ 1821495 h 3536"/>
              <a:gd name="T80" fmla="*/ 430482 w 2137"/>
              <a:gd name="T81" fmla="*/ 1448729 h 3536"/>
              <a:gd name="T82" fmla="*/ 442340 w 2137"/>
              <a:gd name="T83" fmla="*/ 932432 h 3536"/>
              <a:gd name="T84" fmla="*/ 384083 w 2137"/>
              <a:gd name="T85" fmla="*/ 889579 h 3536"/>
              <a:gd name="T86" fmla="*/ 391816 w 2137"/>
              <a:gd name="T87" fmla="*/ 1266476 h 3536"/>
              <a:gd name="T88" fmla="*/ 403674 w 2137"/>
              <a:gd name="T89" fmla="*/ 1616009 h 3536"/>
              <a:gd name="T90" fmla="*/ 345417 w 2137"/>
              <a:gd name="T91" fmla="*/ 1654731 h 3536"/>
              <a:gd name="T92" fmla="*/ 314484 w 2137"/>
              <a:gd name="T93" fmla="*/ 1596389 h 3536"/>
              <a:gd name="T94" fmla="*/ 256227 w 2137"/>
              <a:gd name="T95" fmla="*/ 1192645 h 3536"/>
              <a:gd name="T96" fmla="*/ 221170 w 2137"/>
              <a:gd name="T97" fmla="*/ 1215879 h 3536"/>
              <a:gd name="T98" fmla="*/ 236636 w 2137"/>
              <a:gd name="T99" fmla="*/ 1511200 h 3536"/>
              <a:gd name="T100" fmla="*/ 143838 w 2137"/>
              <a:gd name="T101" fmla="*/ 1580900 h 3536"/>
              <a:gd name="T102" fmla="*/ 147447 w 2137"/>
              <a:gd name="T103" fmla="*/ 1440984 h 3536"/>
              <a:gd name="T104" fmla="*/ 58257 w 2137"/>
              <a:gd name="T105" fmla="*/ 1037240 h 3536"/>
              <a:gd name="T106" fmla="*/ 19591 w 2137"/>
              <a:gd name="T107" fmla="*/ 598388 h 3536"/>
              <a:gd name="T108" fmla="*/ 65990 w 2137"/>
              <a:gd name="T109" fmla="*/ 357277 h 3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37"/>
              <a:gd name="T166" fmla="*/ 0 h 3536"/>
              <a:gd name="T167" fmla="*/ 2137 w 2137"/>
              <a:gd name="T168" fmla="*/ 3536 h 3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37" h="3536">
                <a:moveTo>
                  <a:pt x="128" y="692"/>
                </a:moveTo>
                <a:lnTo>
                  <a:pt x="309" y="602"/>
                </a:lnTo>
                <a:lnTo>
                  <a:pt x="324" y="549"/>
                </a:lnTo>
                <a:lnTo>
                  <a:pt x="294" y="519"/>
                </a:lnTo>
                <a:lnTo>
                  <a:pt x="256" y="444"/>
                </a:lnTo>
                <a:lnTo>
                  <a:pt x="248" y="324"/>
                </a:lnTo>
                <a:lnTo>
                  <a:pt x="241" y="256"/>
                </a:lnTo>
                <a:lnTo>
                  <a:pt x="256" y="226"/>
                </a:lnTo>
                <a:lnTo>
                  <a:pt x="271" y="196"/>
                </a:lnTo>
                <a:lnTo>
                  <a:pt x="294" y="166"/>
                </a:lnTo>
                <a:lnTo>
                  <a:pt x="324" y="150"/>
                </a:lnTo>
                <a:lnTo>
                  <a:pt x="346" y="143"/>
                </a:lnTo>
                <a:lnTo>
                  <a:pt x="361" y="143"/>
                </a:lnTo>
                <a:lnTo>
                  <a:pt x="384" y="150"/>
                </a:lnTo>
                <a:lnTo>
                  <a:pt x="414" y="166"/>
                </a:lnTo>
                <a:lnTo>
                  <a:pt x="444" y="181"/>
                </a:lnTo>
                <a:lnTo>
                  <a:pt x="474" y="211"/>
                </a:lnTo>
                <a:lnTo>
                  <a:pt x="489" y="241"/>
                </a:lnTo>
                <a:lnTo>
                  <a:pt x="497" y="271"/>
                </a:lnTo>
                <a:lnTo>
                  <a:pt x="504" y="308"/>
                </a:lnTo>
                <a:lnTo>
                  <a:pt x="512" y="308"/>
                </a:lnTo>
                <a:lnTo>
                  <a:pt x="519" y="316"/>
                </a:lnTo>
                <a:lnTo>
                  <a:pt x="527" y="331"/>
                </a:lnTo>
                <a:lnTo>
                  <a:pt x="527" y="361"/>
                </a:lnTo>
                <a:lnTo>
                  <a:pt x="527" y="399"/>
                </a:lnTo>
                <a:lnTo>
                  <a:pt x="519" y="414"/>
                </a:lnTo>
                <a:lnTo>
                  <a:pt x="512" y="414"/>
                </a:lnTo>
                <a:lnTo>
                  <a:pt x="504" y="406"/>
                </a:lnTo>
                <a:lnTo>
                  <a:pt x="504" y="489"/>
                </a:lnTo>
                <a:lnTo>
                  <a:pt x="519" y="527"/>
                </a:lnTo>
                <a:lnTo>
                  <a:pt x="542" y="557"/>
                </a:lnTo>
                <a:lnTo>
                  <a:pt x="595" y="602"/>
                </a:lnTo>
                <a:lnTo>
                  <a:pt x="715" y="647"/>
                </a:lnTo>
                <a:lnTo>
                  <a:pt x="835" y="579"/>
                </a:lnTo>
                <a:lnTo>
                  <a:pt x="933" y="534"/>
                </a:lnTo>
                <a:lnTo>
                  <a:pt x="978" y="519"/>
                </a:lnTo>
                <a:lnTo>
                  <a:pt x="1016" y="519"/>
                </a:lnTo>
                <a:lnTo>
                  <a:pt x="1038" y="459"/>
                </a:lnTo>
                <a:lnTo>
                  <a:pt x="1046" y="444"/>
                </a:lnTo>
                <a:lnTo>
                  <a:pt x="1053" y="331"/>
                </a:lnTo>
                <a:lnTo>
                  <a:pt x="1046" y="308"/>
                </a:lnTo>
                <a:lnTo>
                  <a:pt x="1031" y="271"/>
                </a:lnTo>
                <a:lnTo>
                  <a:pt x="1023" y="256"/>
                </a:lnTo>
                <a:lnTo>
                  <a:pt x="1023" y="233"/>
                </a:lnTo>
                <a:lnTo>
                  <a:pt x="1031" y="218"/>
                </a:lnTo>
                <a:lnTo>
                  <a:pt x="1046" y="211"/>
                </a:lnTo>
                <a:lnTo>
                  <a:pt x="1061" y="128"/>
                </a:lnTo>
                <a:lnTo>
                  <a:pt x="1068" y="113"/>
                </a:lnTo>
                <a:lnTo>
                  <a:pt x="1084" y="83"/>
                </a:lnTo>
                <a:lnTo>
                  <a:pt x="1106" y="45"/>
                </a:lnTo>
                <a:lnTo>
                  <a:pt x="1121" y="38"/>
                </a:lnTo>
                <a:lnTo>
                  <a:pt x="1136" y="38"/>
                </a:lnTo>
                <a:lnTo>
                  <a:pt x="1151" y="23"/>
                </a:lnTo>
                <a:lnTo>
                  <a:pt x="1181" y="8"/>
                </a:lnTo>
                <a:lnTo>
                  <a:pt x="1211" y="0"/>
                </a:lnTo>
                <a:lnTo>
                  <a:pt x="1234" y="0"/>
                </a:lnTo>
                <a:lnTo>
                  <a:pt x="1264" y="8"/>
                </a:lnTo>
                <a:lnTo>
                  <a:pt x="1294" y="23"/>
                </a:lnTo>
                <a:lnTo>
                  <a:pt x="1332" y="68"/>
                </a:lnTo>
                <a:lnTo>
                  <a:pt x="1354" y="98"/>
                </a:lnTo>
                <a:lnTo>
                  <a:pt x="1362" y="113"/>
                </a:lnTo>
                <a:lnTo>
                  <a:pt x="1369" y="128"/>
                </a:lnTo>
                <a:lnTo>
                  <a:pt x="1369" y="166"/>
                </a:lnTo>
                <a:lnTo>
                  <a:pt x="1369" y="211"/>
                </a:lnTo>
                <a:lnTo>
                  <a:pt x="1362" y="263"/>
                </a:lnTo>
                <a:lnTo>
                  <a:pt x="1362" y="316"/>
                </a:lnTo>
                <a:lnTo>
                  <a:pt x="1354" y="354"/>
                </a:lnTo>
                <a:lnTo>
                  <a:pt x="1347" y="369"/>
                </a:lnTo>
                <a:lnTo>
                  <a:pt x="1332" y="376"/>
                </a:lnTo>
                <a:lnTo>
                  <a:pt x="1317" y="414"/>
                </a:lnTo>
                <a:lnTo>
                  <a:pt x="1279" y="466"/>
                </a:lnTo>
                <a:lnTo>
                  <a:pt x="1272" y="549"/>
                </a:lnTo>
                <a:lnTo>
                  <a:pt x="1287" y="587"/>
                </a:lnTo>
                <a:lnTo>
                  <a:pt x="1422" y="647"/>
                </a:lnTo>
                <a:lnTo>
                  <a:pt x="1542" y="617"/>
                </a:lnTo>
                <a:lnTo>
                  <a:pt x="1618" y="542"/>
                </a:lnTo>
                <a:lnTo>
                  <a:pt x="1618" y="504"/>
                </a:lnTo>
                <a:lnTo>
                  <a:pt x="1603" y="504"/>
                </a:lnTo>
                <a:lnTo>
                  <a:pt x="1580" y="504"/>
                </a:lnTo>
                <a:lnTo>
                  <a:pt x="1573" y="504"/>
                </a:lnTo>
                <a:lnTo>
                  <a:pt x="1573" y="489"/>
                </a:lnTo>
                <a:lnTo>
                  <a:pt x="1573" y="466"/>
                </a:lnTo>
                <a:lnTo>
                  <a:pt x="1580" y="429"/>
                </a:lnTo>
                <a:lnTo>
                  <a:pt x="1573" y="399"/>
                </a:lnTo>
                <a:lnTo>
                  <a:pt x="1565" y="369"/>
                </a:lnTo>
                <a:lnTo>
                  <a:pt x="1573" y="331"/>
                </a:lnTo>
                <a:lnTo>
                  <a:pt x="1573" y="263"/>
                </a:lnTo>
                <a:lnTo>
                  <a:pt x="1618" y="188"/>
                </a:lnTo>
                <a:lnTo>
                  <a:pt x="1633" y="158"/>
                </a:lnTo>
                <a:lnTo>
                  <a:pt x="1670" y="158"/>
                </a:lnTo>
                <a:lnTo>
                  <a:pt x="1708" y="150"/>
                </a:lnTo>
                <a:lnTo>
                  <a:pt x="1776" y="181"/>
                </a:lnTo>
                <a:lnTo>
                  <a:pt x="1813" y="248"/>
                </a:lnTo>
                <a:lnTo>
                  <a:pt x="1813" y="331"/>
                </a:lnTo>
                <a:lnTo>
                  <a:pt x="1821" y="361"/>
                </a:lnTo>
                <a:lnTo>
                  <a:pt x="1821" y="384"/>
                </a:lnTo>
                <a:lnTo>
                  <a:pt x="1806" y="414"/>
                </a:lnTo>
                <a:lnTo>
                  <a:pt x="1806" y="444"/>
                </a:lnTo>
                <a:lnTo>
                  <a:pt x="1806" y="481"/>
                </a:lnTo>
                <a:lnTo>
                  <a:pt x="1791" y="474"/>
                </a:lnTo>
                <a:lnTo>
                  <a:pt x="1783" y="474"/>
                </a:lnTo>
                <a:lnTo>
                  <a:pt x="1776" y="481"/>
                </a:lnTo>
                <a:lnTo>
                  <a:pt x="1768" y="481"/>
                </a:lnTo>
                <a:lnTo>
                  <a:pt x="1768" y="519"/>
                </a:lnTo>
                <a:lnTo>
                  <a:pt x="1783" y="519"/>
                </a:lnTo>
                <a:lnTo>
                  <a:pt x="1843" y="572"/>
                </a:lnTo>
                <a:lnTo>
                  <a:pt x="1964" y="579"/>
                </a:lnTo>
                <a:lnTo>
                  <a:pt x="1979" y="587"/>
                </a:lnTo>
                <a:lnTo>
                  <a:pt x="2009" y="602"/>
                </a:lnTo>
                <a:lnTo>
                  <a:pt x="2024" y="617"/>
                </a:lnTo>
                <a:lnTo>
                  <a:pt x="2031" y="639"/>
                </a:lnTo>
                <a:lnTo>
                  <a:pt x="2039" y="662"/>
                </a:lnTo>
                <a:lnTo>
                  <a:pt x="2039" y="692"/>
                </a:lnTo>
                <a:lnTo>
                  <a:pt x="2031" y="722"/>
                </a:lnTo>
                <a:lnTo>
                  <a:pt x="2024" y="752"/>
                </a:lnTo>
                <a:lnTo>
                  <a:pt x="2001" y="790"/>
                </a:lnTo>
                <a:lnTo>
                  <a:pt x="2001" y="820"/>
                </a:lnTo>
                <a:lnTo>
                  <a:pt x="1986" y="895"/>
                </a:lnTo>
                <a:lnTo>
                  <a:pt x="1964" y="993"/>
                </a:lnTo>
                <a:lnTo>
                  <a:pt x="1941" y="1046"/>
                </a:lnTo>
                <a:lnTo>
                  <a:pt x="1919" y="1091"/>
                </a:lnTo>
                <a:lnTo>
                  <a:pt x="2024" y="1467"/>
                </a:lnTo>
                <a:lnTo>
                  <a:pt x="1934" y="1490"/>
                </a:lnTo>
                <a:lnTo>
                  <a:pt x="1964" y="2182"/>
                </a:lnTo>
                <a:lnTo>
                  <a:pt x="1979" y="2189"/>
                </a:lnTo>
                <a:lnTo>
                  <a:pt x="1979" y="2212"/>
                </a:lnTo>
                <a:lnTo>
                  <a:pt x="1971" y="2242"/>
                </a:lnTo>
                <a:lnTo>
                  <a:pt x="1971" y="2265"/>
                </a:lnTo>
                <a:lnTo>
                  <a:pt x="1956" y="2302"/>
                </a:lnTo>
                <a:lnTo>
                  <a:pt x="1964" y="2355"/>
                </a:lnTo>
                <a:lnTo>
                  <a:pt x="1956" y="2475"/>
                </a:lnTo>
                <a:lnTo>
                  <a:pt x="1941" y="2581"/>
                </a:lnTo>
                <a:lnTo>
                  <a:pt x="1956" y="2723"/>
                </a:lnTo>
                <a:lnTo>
                  <a:pt x="1979" y="2919"/>
                </a:lnTo>
                <a:lnTo>
                  <a:pt x="2024" y="2957"/>
                </a:lnTo>
                <a:lnTo>
                  <a:pt x="2084" y="3017"/>
                </a:lnTo>
                <a:lnTo>
                  <a:pt x="2129" y="3039"/>
                </a:lnTo>
                <a:lnTo>
                  <a:pt x="2137" y="3062"/>
                </a:lnTo>
                <a:lnTo>
                  <a:pt x="1941" y="3039"/>
                </a:lnTo>
                <a:lnTo>
                  <a:pt x="1926" y="3032"/>
                </a:lnTo>
                <a:lnTo>
                  <a:pt x="1904" y="3017"/>
                </a:lnTo>
                <a:lnTo>
                  <a:pt x="1888" y="2994"/>
                </a:lnTo>
                <a:lnTo>
                  <a:pt x="1858" y="2949"/>
                </a:lnTo>
                <a:lnTo>
                  <a:pt x="1813" y="2912"/>
                </a:lnTo>
                <a:lnTo>
                  <a:pt x="1806" y="2979"/>
                </a:lnTo>
                <a:lnTo>
                  <a:pt x="1783" y="2979"/>
                </a:lnTo>
                <a:lnTo>
                  <a:pt x="1791" y="2897"/>
                </a:lnTo>
                <a:lnTo>
                  <a:pt x="1768" y="2889"/>
                </a:lnTo>
                <a:lnTo>
                  <a:pt x="1776" y="2746"/>
                </a:lnTo>
                <a:lnTo>
                  <a:pt x="1791" y="2626"/>
                </a:lnTo>
                <a:lnTo>
                  <a:pt x="1776" y="2430"/>
                </a:lnTo>
                <a:lnTo>
                  <a:pt x="1776" y="2392"/>
                </a:lnTo>
                <a:lnTo>
                  <a:pt x="1791" y="2332"/>
                </a:lnTo>
                <a:lnTo>
                  <a:pt x="1761" y="2257"/>
                </a:lnTo>
                <a:lnTo>
                  <a:pt x="1753" y="2144"/>
                </a:lnTo>
                <a:lnTo>
                  <a:pt x="1738" y="1964"/>
                </a:lnTo>
                <a:lnTo>
                  <a:pt x="1693" y="1776"/>
                </a:lnTo>
                <a:lnTo>
                  <a:pt x="1648" y="1655"/>
                </a:lnTo>
                <a:lnTo>
                  <a:pt x="1633" y="1663"/>
                </a:lnTo>
                <a:lnTo>
                  <a:pt x="1625" y="1738"/>
                </a:lnTo>
                <a:lnTo>
                  <a:pt x="1625" y="1896"/>
                </a:lnTo>
                <a:lnTo>
                  <a:pt x="1633" y="2069"/>
                </a:lnTo>
                <a:lnTo>
                  <a:pt x="1625" y="2137"/>
                </a:lnTo>
                <a:lnTo>
                  <a:pt x="1648" y="2189"/>
                </a:lnTo>
                <a:lnTo>
                  <a:pt x="1640" y="2242"/>
                </a:lnTo>
                <a:lnTo>
                  <a:pt x="1663" y="2332"/>
                </a:lnTo>
                <a:lnTo>
                  <a:pt x="1670" y="2438"/>
                </a:lnTo>
                <a:lnTo>
                  <a:pt x="1708" y="2520"/>
                </a:lnTo>
                <a:lnTo>
                  <a:pt x="1723" y="2611"/>
                </a:lnTo>
                <a:lnTo>
                  <a:pt x="1746" y="2701"/>
                </a:lnTo>
                <a:lnTo>
                  <a:pt x="1761" y="2806"/>
                </a:lnTo>
                <a:lnTo>
                  <a:pt x="1730" y="2814"/>
                </a:lnTo>
                <a:lnTo>
                  <a:pt x="1730" y="2866"/>
                </a:lnTo>
                <a:lnTo>
                  <a:pt x="1708" y="2874"/>
                </a:lnTo>
                <a:lnTo>
                  <a:pt x="1693" y="2821"/>
                </a:lnTo>
                <a:lnTo>
                  <a:pt x="1670" y="2881"/>
                </a:lnTo>
                <a:lnTo>
                  <a:pt x="1663" y="2904"/>
                </a:lnTo>
                <a:lnTo>
                  <a:pt x="1648" y="2927"/>
                </a:lnTo>
                <a:lnTo>
                  <a:pt x="1633" y="2934"/>
                </a:lnTo>
                <a:lnTo>
                  <a:pt x="1618" y="2942"/>
                </a:lnTo>
                <a:lnTo>
                  <a:pt x="1482" y="2979"/>
                </a:lnTo>
                <a:lnTo>
                  <a:pt x="1475" y="2949"/>
                </a:lnTo>
                <a:lnTo>
                  <a:pt x="1520" y="2904"/>
                </a:lnTo>
                <a:lnTo>
                  <a:pt x="1542" y="2851"/>
                </a:lnTo>
                <a:lnTo>
                  <a:pt x="1573" y="2821"/>
                </a:lnTo>
                <a:lnTo>
                  <a:pt x="1580" y="2761"/>
                </a:lnTo>
                <a:lnTo>
                  <a:pt x="1557" y="2671"/>
                </a:lnTo>
                <a:lnTo>
                  <a:pt x="1535" y="2581"/>
                </a:lnTo>
                <a:lnTo>
                  <a:pt x="1512" y="2460"/>
                </a:lnTo>
                <a:lnTo>
                  <a:pt x="1482" y="2332"/>
                </a:lnTo>
                <a:lnTo>
                  <a:pt x="1475" y="2234"/>
                </a:lnTo>
                <a:lnTo>
                  <a:pt x="1460" y="2069"/>
                </a:lnTo>
                <a:lnTo>
                  <a:pt x="1415" y="2355"/>
                </a:lnTo>
                <a:lnTo>
                  <a:pt x="1392" y="2513"/>
                </a:lnTo>
                <a:lnTo>
                  <a:pt x="1392" y="2754"/>
                </a:lnTo>
                <a:lnTo>
                  <a:pt x="1324" y="2949"/>
                </a:lnTo>
                <a:lnTo>
                  <a:pt x="1362" y="3047"/>
                </a:lnTo>
                <a:lnTo>
                  <a:pt x="1399" y="3100"/>
                </a:lnTo>
                <a:lnTo>
                  <a:pt x="1399" y="3212"/>
                </a:lnTo>
                <a:lnTo>
                  <a:pt x="1317" y="3228"/>
                </a:lnTo>
                <a:lnTo>
                  <a:pt x="1257" y="3167"/>
                </a:lnTo>
                <a:lnTo>
                  <a:pt x="1249" y="3167"/>
                </a:lnTo>
                <a:lnTo>
                  <a:pt x="1234" y="3152"/>
                </a:lnTo>
                <a:lnTo>
                  <a:pt x="1219" y="3130"/>
                </a:lnTo>
                <a:lnTo>
                  <a:pt x="1219" y="3107"/>
                </a:lnTo>
                <a:lnTo>
                  <a:pt x="1219" y="3085"/>
                </a:lnTo>
                <a:lnTo>
                  <a:pt x="1219" y="3047"/>
                </a:lnTo>
                <a:lnTo>
                  <a:pt x="1204" y="3047"/>
                </a:lnTo>
                <a:lnTo>
                  <a:pt x="1159" y="3009"/>
                </a:lnTo>
                <a:lnTo>
                  <a:pt x="1159" y="2957"/>
                </a:lnTo>
                <a:lnTo>
                  <a:pt x="1174" y="2897"/>
                </a:lnTo>
                <a:lnTo>
                  <a:pt x="1166" y="2806"/>
                </a:lnTo>
                <a:lnTo>
                  <a:pt x="1166" y="2746"/>
                </a:lnTo>
                <a:lnTo>
                  <a:pt x="1204" y="2641"/>
                </a:lnTo>
                <a:lnTo>
                  <a:pt x="1204" y="2513"/>
                </a:lnTo>
                <a:lnTo>
                  <a:pt x="1211" y="2340"/>
                </a:lnTo>
                <a:lnTo>
                  <a:pt x="1189" y="2197"/>
                </a:lnTo>
                <a:lnTo>
                  <a:pt x="1189" y="2061"/>
                </a:lnTo>
                <a:lnTo>
                  <a:pt x="1181" y="2016"/>
                </a:lnTo>
                <a:lnTo>
                  <a:pt x="1166" y="1986"/>
                </a:lnTo>
                <a:lnTo>
                  <a:pt x="1159" y="2009"/>
                </a:lnTo>
                <a:lnTo>
                  <a:pt x="1114" y="2182"/>
                </a:lnTo>
                <a:lnTo>
                  <a:pt x="1106" y="2234"/>
                </a:lnTo>
                <a:lnTo>
                  <a:pt x="1099" y="2272"/>
                </a:lnTo>
                <a:lnTo>
                  <a:pt x="1106" y="2302"/>
                </a:lnTo>
                <a:lnTo>
                  <a:pt x="1106" y="2460"/>
                </a:lnTo>
                <a:lnTo>
                  <a:pt x="1106" y="2671"/>
                </a:lnTo>
                <a:lnTo>
                  <a:pt x="1099" y="2836"/>
                </a:lnTo>
                <a:lnTo>
                  <a:pt x="1076" y="3039"/>
                </a:lnTo>
                <a:lnTo>
                  <a:pt x="1061" y="3122"/>
                </a:lnTo>
                <a:lnTo>
                  <a:pt x="1053" y="3145"/>
                </a:lnTo>
                <a:lnTo>
                  <a:pt x="1046" y="3167"/>
                </a:lnTo>
                <a:lnTo>
                  <a:pt x="1046" y="3190"/>
                </a:lnTo>
                <a:lnTo>
                  <a:pt x="1053" y="3205"/>
                </a:lnTo>
                <a:lnTo>
                  <a:pt x="1053" y="3228"/>
                </a:lnTo>
                <a:lnTo>
                  <a:pt x="1053" y="3250"/>
                </a:lnTo>
                <a:lnTo>
                  <a:pt x="1053" y="3265"/>
                </a:lnTo>
                <a:lnTo>
                  <a:pt x="1016" y="3325"/>
                </a:lnTo>
                <a:lnTo>
                  <a:pt x="993" y="3318"/>
                </a:lnTo>
                <a:lnTo>
                  <a:pt x="993" y="3378"/>
                </a:lnTo>
                <a:lnTo>
                  <a:pt x="986" y="3416"/>
                </a:lnTo>
                <a:lnTo>
                  <a:pt x="978" y="3446"/>
                </a:lnTo>
                <a:lnTo>
                  <a:pt x="956" y="3483"/>
                </a:lnTo>
                <a:lnTo>
                  <a:pt x="903" y="3528"/>
                </a:lnTo>
                <a:lnTo>
                  <a:pt x="888" y="3536"/>
                </a:lnTo>
                <a:lnTo>
                  <a:pt x="783" y="3528"/>
                </a:lnTo>
                <a:lnTo>
                  <a:pt x="783" y="3416"/>
                </a:lnTo>
                <a:lnTo>
                  <a:pt x="805" y="3378"/>
                </a:lnTo>
                <a:lnTo>
                  <a:pt x="850" y="3258"/>
                </a:lnTo>
                <a:lnTo>
                  <a:pt x="873" y="3212"/>
                </a:lnTo>
                <a:lnTo>
                  <a:pt x="850" y="3122"/>
                </a:lnTo>
                <a:lnTo>
                  <a:pt x="850" y="2979"/>
                </a:lnTo>
                <a:lnTo>
                  <a:pt x="835" y="2806"/>
                </a:lnTo>
                <a:lnTo>
                  <a:pt x="850" y="2641"/>
                </a:lnTo>
                <a:lnTo>
                  <a:pt x="850" y="2498"/>
                </a:lnTo>
                <a:lnTo>
                  <a:pt x="865" y="2325"/>
                </a:lnTo>
                <a:lnTo>
                  <a:pt x="850" y="2227"/>
                </a:lnTo>
                <a:lnTo>
                  <a:pt x="843" y="2122"/>
                </a:lnTo>
                <a:lnTo>
                  <a:pt x="843" y="1926"/>
                </a:lnTo>
                <a:lnTo>
                  <a:pt x="858" y="1806"/>
                </a:lnTo>
                <a:lnTo>
                  <a:pt x="873" y="1723"/>
                </a:lnTo>
                <a:lnTo>
                  <a:pt x="873" y="1700"/>
                </a:lnTo>
                <a:lnTo>
                  <a:pt x="858" y="1678"/>
                </a:lnTo>
                <a:lnTo>
                  <a:pt x="835" y="1693"/>
                </a:lnTo>
                <a:lnTo>
                  <a:pt x="820" y="1663"/>
                </a:lnTo>
                <a:lnTo>
                  <a:pt x="798" y="1640"/>
                </a:lnTo>
                <a:lnTo>
                  <a:pt x="745" y="1723"/>
                </a:lnTo>
                <a:lnTo>
                  <a:pt x="730" y="1723"/>
                </a:lnTo>
                <a:lnTo>
                  <a:pt x="722" y="1760"/>
                </a:lnTo>
                <a:lnTo>
                  <a:pt x="715" y="1821"/>
                </a:lnTo>
                <a:lnTo>
                  <a:pt x="715" y="2159"/>
                </a:lnTo>
                <a:lnTo>
                  <a:pt x="745" y="2249"/>
                </a:lnTo>
                <a:lnTo>
                  <a:pt x="753" y="2332"/>
                </a:lnTo>
                <a:lnTo>
                  <a:pt x="760" y="2453"/>
                </a:lnTo>
                <a:lnTo>
                  <a:pt x="790" y="2581"/>
                </a:lnTo>
                <a:lnTo>
                  <a:pt x="805" y="2671"/>
                </a:lnTo>
                <a:lnTo>
                  <a:pt x="820" y="2829"/>
                </a:lnTo>
                <a:lnTo>
                  <a:pt x="798" y="2859"/>
                </a:lnTo>
                <a:lnTo>
                  <a:pt x="820" y="2904"/>
                </a:lnTo>
                <a:lnTo>
                  <a:pt x="783" y="2957"/>
                </a:lnTo>
                <a:lnTo>
                  <a:pt x="783" y="3130"/>
                </a:lnTo>
                <a:lnTo>
                  <a:pt x="783" y="3145"/>
                </a:lnTo>
                <a:lnTo>
                  <a:pt x="768" y="3175"/>
                </a:lnTo>
                <a:lnTo>
                  <a:pt x="753" y="3190"/>
                </a:lnTo>
                <a:lnTo>
                  <a:pt x="730" y="3205"/>
                </a:lnTo>
                <a:lnTo>
                  <a:pt x="707" y="3205"/>
                </a:lnTo>
                <a:lnTo>
                  <a:pt x="670" y="3205"/>
                </a:lnTo>
                <a:lnTo>
                  <a:pt x="662" y="3205"/>
                </a:lnTo>
                <a:lnTo>
                  <a:pt x="647" y="3205"/>
                </a:lnTo>
                <a:lnTo>
                  <a:pt x="625" y="3190"/>
                </a:lnTo>
                <a:lnTo>
                  <a:pt x="610" y="3175"/>
                </a:lnTo>
                <a:lnTo>
                  <a:pt x="602" y="3152"/>
                </a:lnTo>
                <a:lnTo>
                  <a:pt x="610" y="3092"/>
                </a:lnTo>
                <a:lnTo>
                  <a:pt x="632" y="3039"/>
                </a:lnTo>
                <a:lnTo>
                  <a:pt x="655" y="2979"/>
                </a:lnTo>
                <a:lnTo>
                  <a:pt x="617" y="2912"/>
                </a:lnTo>
                <a:lnTo>
                  <a:pt x="625" y="2859"/>
                </a:lnTo>
                <a:lnTo>
                  <a:pt x="579" y="2784"/>
                </a:lnTo>
                <a:lnTo>
                  <a:pt x="534" y="2558"/>
                </a:lnTo>
                <a:lnTo>
                  <a:pt x="497" y="2310"/>
                </a:lnTo>
                <a:lnTo>
                  <a:pt x="467" y="2144"/>
                </a:lnTo>
                <a:lnTo>
                  <a:pt x="437" y="2024"/>
                </a:lnTo>
                <a:lnTo>
                  <a:pt x="422" y="2054"/>
                </a:lnTo>
                <a:lnTo>
                  <a:pt x="422" y="2167"/>
                </a:lnTo>
                <a:lnTo>
                  <a:pt x="414" y="2227"/>
                </a:lnTo>
                <a:lnTo>
                  <a:pt x="429" y="2302"/>
                </a:lnTo>
                <a:lnTo>
                  <a:pt x="429" y="2355"/>
                </a:lnTo>
                <a:lnTo>
                  <a:pt x="437" y="2453"/>
                </a:lnTo>
                <a:lnTo>
                  <a:pt x="444" y="2581"/>
                </a:lnTo>
                <a:lnTo>
                  <a:pt x="452" y="2701"/>
                </a:lnTo>
                <a:lnTo>
                  <a:pt x="474" y="2731"/>
                </a:lnTo>
                <a:lnTo>
                  <a:pt x="489" y="2784"/>
                </a:lnTo>
                <a:lnTo>
                  <a:pt x="467" y="2836"/>
                </a:lnTo>
                <a:lnTo>
                  <a:pt x="459" y="2927"/>
                </a:lnTo>
                <a:lnTo>
                  <a:pt x="414" y="2957"/>
                </a:lnTo>
                <a:lnTo>
                  <a:pt x="391" y="2949"/>
                </a:lnTo>
                <a:lnTo>
                  <a:pt x="354" y="3017"/>
                </a:lnTo>
                <a:lnTo>
                  <a:pt x="331" y="3032"/>
                </a:lnTo>
                <a:lnTo>
                  <a:pt x="309" y="3055"/>
                </a:lnTo>
                <a:lnTo>
                  <a:pt x="279" y="3062"/>
                </a:lnTo>
                <a:lnTo>
                  <a:pt x="241" y="3070"/>
                </a:lnTo>
                <a:lnTo>
                  <a:pt x="173" y="3047"/>
                </a:lnTo>
                <a:lnTo>
                  <a:pt x="166" y="3002"/>
                </a:lnTo>
                <a:lnTo>
                  <a:pt x="218" y="2957"/>
                </a:lnTo>
                <a:lnTo>
                  <a:pt x="256" y="2904"/>
                </a:lnTo>
                <a:lnTo>
                  <a:pt x="286" y="2851"/>
                </a:lnTo>
                <a:lnTo>
                  <a:pt x="286" y="2791"/>
                </a:lnTo>
                <a:lnTo>
                  <a:pt x="241" y="2769"/>
                </a:lnTo>
                <a:lnTo>
                  <a:pt x="248" y="2723"/>
                </a:lnTo>
                <a:lnTo>
                  <a:pt x="233" y="2611"/>
                </a:lnTo>
                <a:lnTo>
                  <a:pt x="211" y="2513"/>
                </a:lnTo>
                <a:lnTo>
                  <a:pt x="196" y="2370"/>
                </a:lnTo>
                <a:lnTo>
                  <a:pt x="151" y="2189"/>
                </a:lnTo>
                <a:lnTo>
                  <a:pt x="113" y="2009"/>
                </a:lnTo>
                <a:lnTo>
                  <a:pt x="75" y="1828"/>
                </a:lnTo>
                <a:lnTo>
                  <a:pt x="75" y="1791"/>
                </a:lnTo>
                <a:lnTo>
                  <a:pt x="8" y="1700"/>
                </a:lnTo>
                <a:lnTo>
                  <a:pt x="0" y="1602"/>
                </a:lnTo>
                <a:lnTo>
                  <a:pt x="8" y="1460"/>
                </a:lnTo>
                <a:lnTo>
                  <a:pt x="0" y="1279"/>
                </a:lnTo>
                <a:lnTo>
                  <a:pt x="38" y="1159"/>
                </a:lnTo>
                <a:lnTo>
                  <a:pt x="53" y="1001"/>
                </a:lnTo>
                <a:lnTo>
                  <a:pt x="68" y="820"/>
                </a:lnTo>
                <a:lnTo>
                  <a:pt x="75" y="730"/>
                </a:lnTo>
                <a:lnTo>
                  <a:pt x="91" y="715"/>
                </a:lnTo>
                <a:lnTo>
                  <a:pt x="106" y="700"/>
                </a:lnTo>
                <a:lnTo>
                  <a:pt x="128" y="69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latin typeface="Calibri" pitchFamily="34" charset="0"/>
              <a:cs typeface="+mn-cs"/>
            </a:endParaRPr>
          </a:p>
        </p:txBody>
      </p:sp>
      <p:pic>
        <p:nvPicPr>
          <p:cNvPr id="20" name="Picture 9" descr="C:\Users\JasonLeow\AppData\Local\Microsoft\Windows\Temporary Internet Files\Content.IE5\YII0XBID\MC900431631[1]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622550"/>
            <a:ext cx="14541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JasonLeow\AppData\Local\Microsoft\Windows\Temporary Internet Files\Content.IE5\21MNBK93\MC900437095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601913"/>
            <a:ext cx="149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:\Users\JasonLeow\AppData\Local\Microsoft\Windows\Temporary Internet Files\Content.IE5\V0SJJREO\MC900432646[1]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543175"/>
            <a:ext cx="16144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7"/>
          <p:cNvSpPr>
            <a:spLocks/>
          </p:cNvSpPr>
          <p:nvPr/>
        </p:nvSpPr>
        <p:spPr bwMode="auto">
          <a:xfrm>
            <a:off x="4211960" y="4213225"/>
            <a:ext cx="252028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32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Infrastructure</a:t>
            </a:r>
          </a:p>
          <a:p>
            <a:pPr algn="ctr"/>
            <a:endParaRPr lang="en-US" sz="32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  <a:p>
            <a:pPr algn="ctr"/>
            <a:endParaRPr lang="en-US" sz="3200" dirty="0" smtClean="0">
              <a:latin typeface="Calibri" pitchFamily="34" charset="0"/>
              <a:ea typeface="Helvetica Neue"/>
              <a:cs typeface="Helvetica Neue"/>
              <a:sym typeface="Helvetica Neue"/>
            </a:endParaRPr>
          </a:p>
          <a:p>
            <a:pPr algn="ctr"/>
            <a:endParaRPr lang="en-US" sz="32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Rectangle 7"/>
          <p:cNvSpPr>
            <a:spLocks/>
          </p:cNvSpPr>
          <p:nvPr/>
        </p:nvSpPr>
        <p:spPr bwMode="auto">
          <a:xfrm>
            <a:off x="2295525" y="4213225"/>
            <a:ext cx="17653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3200">
                <a:latin typeface="Calibri" pitchFamily="34" charset="0"/>
                <a:ea typeface="Helvetica Neue"/>
                <a:cs typeface="Helvetica Neue"/>
                <a:sym typeface="Helvetica Neue"/>
              </a:rPr>
              <a:t>Planning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68325" y="4748213"/>
            <a:ext cx="1930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SG" sz="2400">
                <a:latin typeface="Calibri" pitchFamily="34" charset="0"/>
              </a:rPr>
              <a:t>Staff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SG" sz="2400">
                <a:latin typeface="Calibri" pitchFamily="34" charset="0"/>
              </a:rPr>
              <a:t>Board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SG" sz="2400">
                <a:latin typeface="Calibri" pitchFamily="34" charset="0"/>
              </a:rPr>
              <a:t>Volunteers</a:t>
            </a:r>
            <a:endParaRPr lang="en-SG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603750" y="4748213"/>
            <a:ext cx="1928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SG" sz="2400">
                <a:latin typeface="Calibri" pitchFamily="34" charset="0"/>
              </a:rPr>
              <a:t>Software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SG" sz="2400">
                <a:latin typeface="Calibri" pitchFamily="34" charset="0"/>
              </a:rPr>
              <a:t>Hardware</a:t>
            </a:r>
            <a:endParaRPr lang="en-SG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942138" y="4725988"/>
            <a:ext cx="1919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400">
                <a:latin typeface="Calibri" pitchFamily="34" charset="0"/>
              </a:rPr>
              <a:t>Direct cost of FR activities</a:t>
            </a:r>
            <a:endParaRPr lang="en-SG" sz="2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841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9" grpId="0"/>
      <p:bldP spid="33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638675" y="1974850"/>
            <a:ext cx="4505325" cy="515938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26" name="Rectangle 25"/>
          <p:cNvSpPr/>
          <p:nvPr/>
        </p:nvSpPr>
        <p:spPr>
          <a:xfrm>
            <a:off x="66675" y="1241425"/>
            <a:ext cx="9144000" cy="665163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55625" y="1324114"/>
            <a:ext cx="8048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 smtClean="0">
                <a:latin typeface="Calibri" pitchFamily="34" charset="0"/>
              </a:rPr>
              <a:t>1. Analysis</a:t>
            </a:r>
          </a:p>
          <a:p>
            <a:pPr algn="ctr"/>
            <a:r>
              <a:rPr lang="en-SG" sz="2000" b="1" dirty="0">
                <a:latin typeface="Calibri" pitchFamily="34" charset="0"/>
              </a:rPr>
              <a:t>1</a:t>
            </a:r>
            <a:r>
              <a:rPr lang="en-SG" sz="2000" b="1" dirty="0" smtClean="0">
                <a:latin typeface="Calibri" pitchFamily="34" charset="0"/>
              </a:rPr>
              <a:t>a. Fundraising History 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241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79512" y="133350"/>
            <a:ext cx="89644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Fundraising strategy development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process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1974850"/>
            <a:ext cx="4505325" cy="515938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48" name="Rectangle 47"/>
          <p:cNvSpPr/>
          <p:nvPr/>
        </p:nvSpPr>
        <p:spPr>
          <a:xfrm>
            <a:off x="0" y="2570163"/>
            <a:ext cx="9144000" cy="517525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49" name="Rectangle 48"/>
          <p:cNvSpPr/>
          <p:nvPr/>
        </p:nvSpPr>
        <p:spPr>
          <a:xfrm>
            <a:off x="0" y="3165475"/>
            <a:ext cx="9144000" cy="517525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0" name="Rectangle 49"/>
          <p:cNvSpPr/>
          <p:nvPr/>
        </p:nvSpPr>
        <p:spPr>
          <a:xfrm>
            <a:off x="0" y="3760788"/>
            <a:ext cx="9144000" cy="517525"/>
          </a:xfrm>
          <a:prstGeom prst="rect">
            <a:avLst/>
          </a:prstGeom>
          <a:solidFill>
            <a:srgbClr val="FFCC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1" name="Rectangle 50"/>
          <p:cNvSpPr/>
          <p:nvPr/>
        </p:nvSpPr>
        <p:spPr>
          <a:xfrm>
            <a:off x="0" y="4357688"/>
            <a:ext cx="9144000" cy="515937"/>
          </a:xfrm>
          <a:prstGeom prst="rect">
            <a:avLst/>
          </a:prstGeom>
          <a:solidFill>
            <a:srgbClr val="FF99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2" name="Rectangle 51"/>
          <p:cNvSpPr/>
          <p:nvPr/>
        </p:nvSpPr>
        <p:spPr>
          <a:xfrm>
            <a:off x="0" y="4953000"/>
            <a:ext cx="9144000" cy="517525"/>
          </a:xfrm>
          <a:prstGeom prst="rect">
            <a:avLst/>
          </a:pr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3" name="Rectangle 52"/>
          <p:cNvSpPr/>
          <p:nvPr/>
        </p:nvSpPr>
        <p:spPr>
          <a:xfrm>
            <a:off x="0" y="5548313"/>
            <a:ext cx="9144000" cy="517525"/>
          </a:xfrm>
          <a:prstGeom prst="rect">
            <a:avLst/>
          </a:prstGeom>
          <a:solidFill>
            <a:srgbClr val="FF33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0" y="2032000"/>
            <a:ext cx="450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 smtClean="0">
                <a:latin typeface="Calibri" pitchFamily="34" charset="0"/>
              </a:rPr>
              <a:t>1</a:t>
            </a:r>
            <a:r>
              <a:rPr lang="en-SG" sz="2000" b="1" dirty="0">
                <a:latin typeface="Calibri" pitchFamily="34" charset="0"/>
              </a:rPr>
              <a:t>b</a:t>
            </a:r>
            <a:r>
              <a:rPr lang="en-SG" sz="2000" b="1" dirty="0" smtClean="0">
                <a:latin typeface="Calibri" pitchFamily="34" charset="0"/>
              </a:rPr>
              <a:t>. </a:t>
            </a:r>
            <a:r>
              <a:rPr lang="en-SG" sz="2000" b="1" dirty="0">
                <a:latin typeface="Calibri" pitchFamily="34" charset="0"/>
              </a:rPr>
              <a:t>Program portfolio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36575" y="2628900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>
                <a:latin typeface="Calibri" pitchFamily="34" charset="0"/>
              </a:rPr>
              <a:t>2</a:t>
            </a:r>
            <a:r>
              <a:rPr lang="en-SG" sz="2000" b="1" dirty="0" smtClean="0">
                <a:latin typeface="Calibri" pitchFamily="34" charset="0"/>
              </a:rPr>
              <a:t>. </a:t>
            </a:r>
            <a:r>
              <a:rPr lang="en-SG" sz="2000" b="1" dirty="0">
                <a:latin typeface="Calibri" pitchFamily="34" charset="0"/>
              </a:rPr>
              <a:t>Identify </a:t>
            </a:r>
            <a:r>
              <a:rPr lang="en-SG" sz="2000" b="1" dirty="0" smtClean="0">
                <a:latin typeface="Calibri" pitchFamily="34" charset="0"/>
              </a:rPr>
              <a:t>fundraising priorities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36575" y="3224213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>
                <a:latin typeface="Calibri" pitchFamily="34" charset="0"/>
              </a:rPr>
              <a:t>3</a:t>
            </a:r>
            <a:r>
              <a:rPr lang="en-SG" sz="2000" b="1" dirty="0" smtClean="0">
                <a:latin typeface="Calibri" pitchFamily="34" charset="0"/>
              </a:rPr>
              <a:t>. </a:t>
            </a:r>
            <a:r>
              <a:rPr lang="en-SG" sz="2000" b="1" dirty="0">
                <a:latin typeface="Calibri" pitchFamily="34" charset="0"/>
              </a:rPr>
              <a:t>Set </a:t>
            </a:r>
            <a:r>
              <a:rPr lang="en-SG" sz="2000" b="1" dirty="0" smtClean="0">
                <a:latin typeface="Calibri" pitchFamily="34" charset="0"/>
              </a:rPr>
              <a:t>fundraising objectives  </a:t>
            </a:r>
            <a:r>
              <a:rPr lang="en-SG" sz="2000" b="1" dirty="0">
                <a:latin typeface="Calibri" pitchFamily="34" charset="0"/>
              </a:rPr>
              <a:t>(Why)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36575" y="3821113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>
                <a:latin typeface="Calibri" pitchFamily="34" charset="0"/>
              </a:rPr>
              <a:t>4</a:t>
            </a:r>
            <a:r>
              <a:rPr lang="en-SG" sz="2000" b="1" dirty="0" smtClean="0">
                <a:latin typeface="Calibri" pitchFamily="34" charset="0"/>
              </a:rPr>
              <a:t>. </a:t>
            </a:r>
            <a:r>
              <a:rPr lang="en-SG" sz="2000" b="1" dirty="0">
                <a:latin typeface="Calibri" pitchFamily="34" charset="0"/>
              </a:rPr>
              <a:t>Formulate </a:t>
            </a:r>
            <a:r>
              <a:rPr lang="en-SG" sz="2000" b="1" dirty="0" smtClean="0">
                <a:latin typeface="Calibri" pitchFamily="34" charset="0"/>
              </a:rPr>
              <a:t>fundraising targets  </a:t>
            </a:r>
            <a:r>
              <a:rPr lang="en-SG" sz="2000" b="1" dirty="0">
                <a:latin typeface="Calibri" pitchFamily="34" charset="0"/>
              </a:rPr>
              <a:t>(Where)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36575" y="4416425"/>
            <a:ext cx="8048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>
                <a:latin typeface="Calibri" pitchFamily="34" charset="0"/>
              </a:rPr>
              <a:t>5</a:t>
            </a:r>
            <a:r>
              <a:rPr lang="en-SG" sz="2000" b="1" dirty="0" smtClean="0">
                <a:latin typeface="Calibri" pitchFamily="34" charset="0"/>
              </a:rPr>
              <a:t>. </a:t>
            </a:r>
            <a:r>
              <a:rPr lang="en-SG" sz="2000" b="1" dirty="0">
                <a:latin typeface="Calibri" pitchFamily="34" charset="0"/>
              </a:rPr>
              <a:t>Develop the Strategies  (What ) 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36575" y="5013325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>
                <a:latin typeface="Calibri" pitchFamily="34" charset="0"/>
              </a:rPr>
              <a:t>6</a:t>
            </a:r>
            <a:r>
              <a:rPr lang="en-SG" sz="2000" b="1" dirty="0" smtClean="0">
                <a:latin typeface="Calibri" pitchFamily="34" charset="0"/>
              </a:rPr>
              <a:t>. Implement details  </a:t>
            </a:r>
            <a:r>
              <a:rPr lang="en-SG" sz="2000" b="1" dirty="0">
                <a:latin typeface="Calibri" pitchFamily="34" charset="0"/>
              </a:rPr>
              <a:t>(How)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6575" y="5610225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>
                <a:latin typeface="Calibri" pitchFamily="34" charset="0"/>
              </a:rPr>
              <a:t>7</a:t>
            </a:r>
            <a:r>
              <a:rPr lang="en-SG" sz="2000" b="1" dirty="0" smtClean="0">
                <a:latin typeface="Calibri" pitchFamily="34" charset="0"/>
              </a:rPr>
              <a:t>. </a:t>
            </a:r>
            <a:r>
              <a:rPr lang="en-SG" sz="2000" b="1" dirty="0">
                <a:latin typeface="Calibri" pitchFamily="34" charset="0"/>
              </a:rPr>
              <a:t>Evaluate  (How Come) 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638675" y="2032000"/>
            <a:ext cx="450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000" b="1" dirty="0" smtClean="0">
                <a:latin typeface="Calibri" pitchFamily="34" charset="0"/>
              </a:rPr>
              <a:t>1c. </a:t>
            </a:r>
            <a:r>
              <a:rPr lang="en-SG" sz="2000" b="1" dirty="0">
                <a:latin typeface="Calibri" pitchFamily="34" charset="0"/>
              </a:rPr>
              <a:t>Fund-raising portfolio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01650" y="1593447"/>
            <a:ext cx="484188" cy="4373563"/>
          </a:xfrm>
          <a:prstGeom prst="downArrow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pic>
        <p:nvPicPr>
          <p:cNvPr id="2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718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3555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1.a. 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ANALYSIS</a:t>
            </a:r>
            <a:r>
              <a:rPr lang="en-US" sz="44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 – Past records </a:t>
            </a:r>
            <a:endParaRPr lang="en-US" sz="44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57" name="Rectangle 7"/>
          <p:cNvSpPr>
            <a:spLocks/>
          </p:cNvSpPr>
          <p:nvPr/>
        </p:nvSpPr>
        <p:spPr bwMode="auto">
          <a:xfrm rot="21003724">
            <a:off x="2832100" y="3213100"/>
            <a:ext cx="31083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6000" b="1" dirty="0">
                <a:latin typeface="Calibri" pitchFamily="34" charset="0"/>
                <a:ea typeface="Helvetica Neue"/>
                <a:cs typeface="Helvetica Neue"/>
                <a:sym typeface="Helvetica Neue"/>
              </a:rPr>
              <a:t>HISTORY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9672" y="2812222"/>
            <a:ext cx="256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3600" dirty="0" err="1">
                <a:latin typeface="Calibri" pitchFamily="34" charset="0"/>
              </a:rPr>
              <a:t>Recency</a:t>
            </a:r>
            <a:r>
              <a:rPr lang="en-SG" sz="3600" dirty="0">
                <a:latin typeface="Calibri" pitchFamily="34" charset="0"/>
              </a:rPr>
              <a:t> </a:t>
            </a:r>
            <a:endParaRPr lang="en-SG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005012" y="4727575"/>
            <a:ext cx="2566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3600">
                <a:latin typeface="Calibri" pitchFamily="34" charset="0"/>
              </a:rPr>
              <a:t>Frequency</a:t>
            </a:r>
            <a:endParaRPr lang="en-SG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05388" y="4222750"/>
            <a:ext cx="345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3600">
                <a:latin typeface="Calibri" pitchFamily="34" charset="0"/>
              </a:rPr>
              <a:t>Monetary value</a:t>
            </a:r>
            <a:endParaRPr lang="en-SG" sz="3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449094" y="2351086"/>
            <a:ext cx="256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3600" dirty="0">
                <a:latin typeface="Calibri" pitchFamily="34" charset="0"/>
              </a:rPr>
              <a:t>Source</a:t>
            </a:r>
            <a:endParaRPr lang="en-SG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75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23555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1.b. 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ANALYSIS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– Current Program  </a:t>
            </a:r>
            <a:endParaRPr lang="en-US" sz="4400" dirty="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57" name="Rectangle 7"/>
          <p:cNvSpPr>
            <a:spLocks/>
          </p:cNvSpPr>
          <p:nvPr/>
        </p:nvSpPr>
        <p:spPr bwMode="auto">
          <a:xfrm rot="21004370">
            <a:off x="2832100" y="3213100"/>
            <a:ext cx="361210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PROGRAM</a:t>
            </a:r>
            <a:endParaRPr lang="en-US" sz="6000" b="1" dirty="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5576" y="2596394"/>
            <a:ext cx="460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3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Key Program Pillars </a:t>
            </a:r>
            <a:endParaRPr lang="en-SG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16013" y="3473450"/>
            <a:ext cx="256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3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SG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91680" y="4653136"/>
            <a:ext cx="3374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SG" sz="36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Long-term vision </a:t>
            </a:r>
            <a:endParaRPr lang="en-SG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60119" y="4222750"/>
            <a:ext cx="345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36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Critical need </a:t>
            </a:r>
            <a:endParaRPr lang="en-SG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52120" y="2204864"/>
            <a:ext cx="2761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SG" sz="3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Urgent need </a:t>
            </a:r>
            <a:endParaRPr lang="en-SG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31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esktop\Usha\Images\1160568_52927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5432" b="23296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36869" name="Rectangle 6"/>
          <p:cNvSpPr>
            <a:spLocks/>
          </p:cNvSpPr>
          <p:nvPr/>
        </p:nvSpPr>
        <p:spPr bwMode="auto">
          <a:xfrm>
            <a:off x="555625" y="88900"/>
            <a:ext cx="81930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latin typeface="Calibri" pitchFamily="34" charset="0"/>
                <a:ea typeface="Helvetica Neue"/>
                <a:cs typeface="Helvetica Neue"/>
                <a:sym typeface="Helvetica Neue"/>
              </a:rPr>
              <a:t>Vision</a:t>
            </a:r>
          </a:p>
        </p:txBody>
      </p:sp>
      <p:sp>
        <p:nvSpPr>
          <p:cNvPr id="36871" name="Rectangle 1"/>
          <p:cNvSpPr>
            <a:spLocks noChangeArrowheads="1"/>
          </p:cNvSpPr>
          <p:nvPr/>
        </p:nvSpPr>
        <p:spPr bwMode="auto">
          <a:xfrm>
            <a:off x="684213" y="1787525"/>
            <a:ext cx="7775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A shared hope and an image of the future that’s what is pulled together by the organisation’s </a:t>
            </a:r>
            <a:r>
              <a:rPr lang="en-GB" sz="3200" b="1" i="1">
                <a:latin typeface="Calibri" pitchFamily="34" charset="0"/>
              </a:rPr>
              <a:t>vision</a:t>
            </a:r>
            <a:r>
              <a:rPr lang="en-GB" sz="3200" b="1">
                <a:latin typeface="Calibri" pitchFamily="34" charset="0"/>
              </a:rPr>
              <a:t> </a:t>
            </a:r>
            <a:r>
              <a:rPr lang="en-GB" sz="3200">
                <a:latin typeface="Calibri" pitchFamily="34" charset="0"/>
              </a:rPr>
              <a:t>statement</a:t>
            </a:r>
            <a:r>
              <a:rPr lang="en-US" sz="3200">
                <a:latin typeface="Calibri" pitchFamily="34" charset="0"/>
              </a:rPr>
              <a:t> </a:t>
            </a: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34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xc.hu/pic/l/s/st/steved_np3/1244833_73845364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37893" name="Rectangle 6"/>
          <p:cNvSpPr>
            <a:spLocks/>
          </p:cNvSpPr>
          <p:nvPr/>
        </p:nvSpPr>
        <p:spPr bwMode="auto">
          <a:xfrm>
            <a:off x="555625" y="88900"/>
            <a:ext cx="81930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latin typeface="Calibri" pitchFamily="34" charset="0"/>
                <a:ea typeface="Helvetica Neue"/>
                <a:cs typeface="Helvetica Neue"/>
                <a:sym typeface="Helvetica Neue"/>
              </a:rPr>
              <a:t>Mission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47688" y="1773238"/>
            <a:ext cx="78406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z="3200">
                <a:latin typeface="Calibri" pitchFamily="34" charset="0"/>
              </a:rPr>
              <a:t>The </a:t>
            </a:r>
            <a:r>
              <a:rPr lang="en-GB" sz="3200" b="1" i="1">
                <a:latin typeface="Calibri" pitchFamily="34" charset="0"/>
              </a:rPr>
              <a:t>mission</a:t>
            </a:r>
            <a:r>
              <a:rPr lang="en-GB" sz="3200" b="1">
                <a:latin typeface="Calibri" pitchFamily="34" charset="0"/>
              </a:rPr>
              <a:t> </a:t>
            </a:r>
            <a:r>
              <a:rPr lang="en-GB" sz="3200">
                <a:latin typeface="Calibri" pitchFamily="34" charset="0"/>
              </a:rPr>
              <a:t>gives the reason for the organisation’s existence.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55650" y="4365625"/>
            <a:ext cx="7632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z="3200">
                <a:latin typeface="Calibri" pitchFamily="34" charset="0"/>
              </a:rPr>
              <a:t>It specifies the purpose of the organisation, what it does and who it serves. 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11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62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183439" y="3471525"/>
            <a:ext cx="2520405" cy="2308324"/>
          </a:xfrm>
          <a:prstGeom prst="roundRect">
            <a:avLst>
              <a:gd name="adj" fmla="val 2374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46" name="Rounded Rectangle 45"/>
          <p:cNvSpPr/>
          <p:nvPr/>
        </p:nvSpPr>
        <p:spPr>
          <a:xfrm>
            <a:off x="2721016" y="3464719"/>
            <a:ext cx="2020888" cy="2146300"/>
          </a:xfrm>
          <a:prstGeom prst="roundRect">
            <a:avLst>
              <a:gd name="adj" fmla="val 2404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45" name="Rounded Rectangle 44"/>
          <p:cNvSpPr/>
          <p:nvPr/>
        </p:nvSpPr>
        <p:spPr>
          <a:xfrm>
            <a:off x="398462" y="3464719"/>
            <a:ext cx="2008188" cy="2146300"/>
          </a:xfrm>
          <a:prstGeom prst="roundRect">
            <a:avLst>
              <a:gd name="adj" fmla="val 210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1" name="Rectangle 20"/>
          <p:cNvSpPr/>
          <p:nvPr/>
        </p:nvSpPr>
        <p:spPr>
          <a:xfrm>
            <a:off x="5194960" y="3471525"/>
            <a:ext cx="2304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Trends </a:t>
            </a:r>
            <a:r>
              <a:rPr lang="en-US" sz="1800" dirty="0" smtClean="0">
                <a:latin typeface="+mn-lt"/>
                <a:cs typeface="+mn-cs"/>
              </a:rPr>
              <a:t>(PESTLE)</a:t>
            </a:r>
            <a:endParaRPr lang="en-SG" sz="18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SG" sz="2000" dirty="0">
                <a:latin typeface="+mn-lt"/>
                <a:cs typeface="+mn-cs"/>
              </a:rPr>
              <a:t>Political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Economic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Social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Technological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Legal</a:t>
            </a:r>
            <a:endParaRPr lang="en-SG" sz="200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Environment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4586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1c : Current Fundraising </a:t>
            </a:r>
            <a:endParaRPr lang="en-US" sz="44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675" y="3998913"/>
            <a:ext cx="2008188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dirty="0" smtClean="0">
                <a:latin typeface="+mn-lt"/>
                <a:cs typeface="+mn-cs"/>
              </a:rPr>
              <a:t>Internal (SW)</a:t>
            </a:r>
            <a:endParaRPr lang="en-SG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SG" sz="2000" dirty="0">
                <a:latin typeface="+mn-lt"/>
                <a:cs typeface="+mn-cs"/>
              </a:rPr>
              <a:t>Strengths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SG" sz="2000" dirty="0">
                <a:latin typeface="+mn-lt"/>
                <a:cs typeface="+mn-cs"/>
              </a:rPr>
              <a:t>Weaknesses</a:t>
            </a:r>
            <a:endParaRPr lang="en-S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70713" y="3958370"/>
            <a:ext cx="2165350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dirty="0" smtClean="0">
                <a:latin typeface="+mn-lt"/>
                <a:cs typeface="+mn-cs"/>
              </a:rPr>
              <a:t>External (OC)</a:t>
            </a:r>
            <a:endParaRPr lang="en-SG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SG" sz="2000" dirty="0">
                <a:latin typeface="+mn-lt"/>
                <a:cs typeface="+mn-cs"/>
              </a:rPr>
              <a:t>Opportunities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SG" sz="2000" dirty="0" smtClean="0">
                <a:latin typeface="+mn-lt"/>
                <a:cs typeface="+mn-cs"/>
              </a:rPr>
              <a:t>Challenges</a:t>
            </a:r>
            <a:endParaRPr lang="en-S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94" name="Rectangle 7"/>
          <p:cNvSpPr>
            <a:spLocks/>
          </p:cNvSpPr>
          <p:nvPr/>
        </p:nvSpPr>
        <p:spPr bwMode="auto">
          <a:xfrm rot="21032018">
            <a:off x="2099236" y="1805014"/>
            <a:ext cx="396917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US" sz="4400" b="1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Analysis Tools</a:t>
            </a:r>
            <a:endParaRPr lang="en-US" sz="4400" b="1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1662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5" grpId="0" animBg="1"/>
      <p:bldP spid="21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dirty="0" smtClean="0"/>
              <a:t>SWOC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7621822"/>
              </p:ext>
            </p:extLst>
          </p:nvPr>
        </p:nvGraphicFramePr>
        <p:xfrm>
          <a:off x="457200" y="692696"/>
          <a:ext cx="8363272" cy="59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" name="Rectangle 1"/>
          <p:cNvSpPr/>
          <p:nvPr/>
        </p:nvSpPr>
        <p:spPr>
          <a:xfrm>
            <a:off x="0" y="1323975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8196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Course  Outline </a:t>
            </a:r>
            <a:endParaRPr lang="en-US" sz="4400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2117726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chemeClr val="tx1"/>
                </a:solidFill>
              </a:rPr>
              <a:t>      Strategy Development Process 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2782888"/>
            <a:ext cx="9144000" cy="66516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1" name="Rectangle 50"/>
          <p:cNvSpPr/>
          <p:nvPr/>
        </p:nvSpPr>
        <p:spPr>
          <a:xfrm>
            <a:off x="0" y="3511550"/>
            <a:ext cx="9144000" cy="6651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2" name="Rectangle 51"/>
          <p:cNvSpPr/>
          <p:nvPr/>
        </p:nvSpPr>
        <p:spPr>
          <a:xfrm>
            <a:off x="7937" y="4176713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3" name="Rectangle 52"/>
          <p:cNvSpPr/>
          <p:nvPr/>
        </p:nvSpPr>
        <p:spPr>
          <a:xfrm>
            <a:off x="0" y="4970463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chemeClr val="tx1"/>
                </a:solidFill>
              </a:rPr>
              <a:t>       Group Exercises 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5700713"/>
            <a:ext cx="9144000" cy="66516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chemeClr val="tx1"/>
                </a:solidFill>
              </a:rPr>
              <a:t>       Q &amp; A 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5625" y="1339850"/>
            <a:ext cx="8372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SG" b="1" dirty="0" smtClean="0">
                <a:latin typeface="+mn-lt"/>
                <a:cs typeface="Tahoma" pitchFamily="34" charset="0"/>
              </a:rPr>
              <a:t>Why plan?</a:t>
            </a:r>
            <a:endParaRPr lang="en-SG" b="1" dirty="0">
              <a:latin typeface="+mn-lt"/>
              <a:cs typeface="Tahoma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" y="2914650"/>
            <a:ext cx="860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SG" b="1" dirty="0" smtClean="0">
                <a:latin typeface="+mn-lt"/>
              </a:rPr>
              <a:t>      7 </a:t>
            </a:r>
            <a:r>
              <a:rPr lang="en-SG" b="1" dirty="0">
                <a:latin typeface="+mn-lt"/>
              </a:rPr>
              <a:t>step process for developing </a:t>
            </a:r>
            <a:r>
              <a:rPr lang="en-SG" b="1" dirty="0" smtClean="0">
                <a:latin typeface="+mn-lt"/>
              </a:rPr>
              <a:t>a fundraising strategy</a:t>
            </a:r>
            <a:endParaRPr lang="en-SG" b="1" dirty="0">
              <a:latin typeface="+mn-lt"/>
              <a:cs typeface="Tahoma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55625" y="3644900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Calibri" pitchFamily="34" charset="0"/>
              </a:rPr>
              <a:t>	- tools/examples/activities related to each step</a:t>
            </a:r>
            <a:endParaRPr lang="en-SG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9913" y="4373563"/>
            <a:ext cx="8050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b="1" dirty="0" smtClean="0">
                <a:latin typeface="+mn-lt"/>
                <a:cs typeface="Tahoma" pitchFamily="34" charset="0"/>
              </a:rPr>
              <a:t>Korean case-study</a:t>
            </a:r>
            <a:endParaRPr lang="en-SG" b="1" dirty="0">
              <a:latin typeface="+mn-lt"/>
              <a:cs typeface="Tahoma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69913" y="5832475"/>
            <a:ext cx="8050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 dirty="0" smtClean="0">
                <a:latin typeface="Calibri" pitchFamily="34" charset="0"/>
              </a:rPr>
              <a:t>                      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780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59" grpId="0"/>
      <p:bldP spid="60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esktop\Usha\Images\Lemon lime orange by lockstockb (Image ID 1097243, www.sxc.h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4200"/>
            <a:ext cx="7620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35845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. IDENTIFY FR PRIORITIES</a:t>
            </a:r>
            <a:endParaRPr lang="en-US" sz="4400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47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2971800"/>
            <a:ext cx="7772400" cy="889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000" b="1" i="1" smtClean="0"/>
              <a:t>What is your income mix?</a:t>
            </a:r>
          </a:p>
        </p:txBody>
      </p:sp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561975" y="1601788"/>
            <a:ext cx="9223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500">
                <a:latin typeface="Arial Black" pitchFamily="34" charset="0"/>
              </a:rPr>
              <a:t>“</a:t>
            </a:r>
            <a:endParaRPr lang="en-SG" sz="11500">
              <a:latin typeface="Arial Black" pitchFamily="34" charset="0"/>
            </a:endParaRPr>
          </a:p>
        </p:txBody>
      </p:sp>
      <p:pic>
        <p:nvPicPr>
          <p:cNvPr id="13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361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38915" name="Rectangle 6"/>
          <p:cNvSpPr>
            <a:spLocks/>
          </p:cNvSpPr>
          <p:nvPr/>
        </p:nvSpPr>
        <p:spPr bwMode="auto">
          <a:xfrm>
            <a:off x="539750" y="58737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Matching </a:t>
            </a:r>
            <a:r>
              <a:rPr lang="en-US" sz="4400" dirty="0" err="1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rganisational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 needs with fundraising direction</a:t>
            </a:r>
            <a:endParaRPr lang="en-US" sz="4400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562136" y="1323975"/>
            <a:ext cx="3916362" cy="588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FR priority examples : </a:t>
            </a:r>
          </a:p>
        </p:txBody>
      </p:sp>
      <p:sp>
        <p:nvSpPr>
          <p:cNvPr id="2" name="Down Arrow 1"/>
          <p:cNvSpPr>
            <a:spLocks noChangeAspect="1"/>
          </p:cNvSpPr>
          <p:nvPr/>
        </p:nvSpPr>
        <p:spPr>
          <a:xfrm>
            <a:off x="539750" y="2406650"/>
            <a:ext cx="679450" cy="1535113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3" name="Left-Right Arrow 2"/>
          <p:cNvSpPr>
            <a:spLocks noChangeAspect="1"/>
          </p:cNvSpPr>
          <p:nvPr/>
        </p:nvSpPr>
        <p:spPr>
          <a:xfrm>
            <a:off x="1908175" y="2820988"/>
            <a:ext cx="1631950" cy="706437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9" name="Down Arrow 28"/>
          <p:cNvSpPr>
            <a:spLocks noChangeAspect="1"/>
          </p:cNvSpPr>
          <p:nvPr/>
        </p:nvSpPr>
        <p:spPr>
          <a:xfrm rot="10800000">
            <a:off x="4252913" y="2406650"/>
            <a:ext cx="679450" cy="1535113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7" name="Plus 26"/>
          <p:cNvSpPr>
            <a:spLocks noChangeAspect="1"/>
          </p:cNvSpPr>
          <p:nvPr/>
        </p:nvSpPr>
        <p:spPr>
          <a:xfrm>
            <a:off x="5499100" y="2376488"/>
            <a:ext cx="1597025" cy="159702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7524750" y="2205038"/>
            <a:ext cx="1209675" cy="1938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+mn-cs"/>
              </a:rPr>
              <a:t>$</a:t>
            </a:r>
            <a:endParaRPr lang="en-SG" sz="1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-36513" y="4227513"/>
            <a:ext cx="18716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Reduce financial vulnerability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568450" y="4227513"/>
            <a:ext cx="23098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Widen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income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mix/scores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3446463" y="4227513"/>
            <a:ext cx="23098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Increase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fund-raising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efficiency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141913" y="4227513"/>
            <a:ext cx="23098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Grow number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of donors/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average gift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6942138" y="4227513"/>
            <a:ext cx="23098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latin typeface="Calibri" pitchFamily="34" charset="0"/>
              </a:rPr>
              <a:t>Increase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sustainable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funding sources</a:t>
            </a:r>
          </a:p>
        </p:txBody>
      </p:sp>
      <p:pic>
        <p:nvPicPr>
          <p:cNvPr id="18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860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 animBg="1"/>
      <p:bldP spid="28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1061879"/>
              </p:ext>
            </p:extLst>
          </p:nvPr>
        </p:nvGraphicFramePr>
        <p:xfrm>
          <a:off x="251520" y="250330"/>
          <a:ext cx="8640960" cy="5974922"/>
        </p:xfrm>
        <a:graphic>
          <a:graphicData uri="http://schemas.openxmlformats.org/drawingml/2006/table">
            <a:tbl>
              <a:tblPr firstRow="1" firstCol="1" bandRow="1"/>
              <a:tblGrid>
                <a:gridCol w="3531523"/>
                <a:gridCol w="5109437"/>
              </a:tblGrid>
              <a:tr h="687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Organisational funding priorities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How can it be </a:t>
                      </a:r>
                      <a:r>
                        <a:rPr lang="en-SG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addressed through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fundraising  directions 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52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Reduce </a:t>
                      </a: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financial vulnerability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Look at how to move away from over dependency on government or founder’s or one event based funding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5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Widen </a:t>
                      </a: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income sources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Look at how to add more methodologies through which funds can be raised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2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Increase </a:t>
                      </a: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fundraising efficiency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Look at how more funds can be raised by reducing the cost of fundraising per method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7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Increase </a:t>
                      </a: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or donors and / or size of contributions </a:t>
                      </a:r>
                      <a:r>
                        <a:rPr lang="en-SG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ie</a:t>
                      </a: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average gift size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Look at ways to build donor relationships that will increase outreach and / or increase levels of donations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39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Increase </a:t>
                      </a: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sustainable funding sources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Look at ways to move away from one-off / transactional donor relationships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6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381750" y="4581525"/>
            <a:ext cx="2182813" cy="15986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. SET FR OBJECTIVES </a:t>
            </a:r>
            <a:endParaRPr lang="en-US" sz="4400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31913" y="1700213"/>
            <a:ext cx="3887787" cy="21828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31" name="Rectangle 30"/>
          <p:cNvSpPr/>
          <p:nvPr/>
        </p:nvSpPr>
        <p:spPr>
          <a:xfrm>
            <a:off x="568326" y="3989388"/>
            <a:ext cx="2851546" cy="21828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32" name="Rectangle 31"/>
          <p:cNvSpPr/>
          <p:nvPr/>
        </p:nvSpPr>
        <p:spPr>
          <a:xfrm>
            <a:off x="3563888" y="3989388"/>
            <a:ext cx="2644825" cy="21828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76375" y="1685925"/>
            <a:ext cx="3382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400" b="1">
                <a:latin typeface="Calibri" pitchFamily="34" charset="0"/>
              </a:rPr>
              <a:t>Case for support – USP        (unique selling point)</a:t>
            </a:r>
            <a:endParaRPr lang="en-SG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68327" y="4029075"/>
            <a:ext cx="285154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SG" sz="2400" b="1" dirty="0">
                <a:latin typeface="Calibri" pitchFamily="34" charset="0"/>
              </a:rPr>
              <a:t>Main fund-raising activities</a:t>
            </a:r>
            <a:endParaRPr lang="en-SG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5937" y="4013200"/>
            <a:ext cx="2036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latin typeface="+mn-lt"/>
                <a:cs typeface="+mn-cs"/>
              </a:rPr>
              <a:t>Resource needs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ea typeface="Tahoma" pitchFamily="34" charset="0"/>
                <a:cs typeface="Tahoma" pitchFamily="34" charset="0"/>
              </a:rPr>
              <a:t>Human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ea typeface="Tahoma" pitchFamily="34" charset="0"/>
                <a:cs typeface="Tahoma" pitchFamily="34" charset="0"/>
              </a:rPr>
              <a:t>Material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ea typeface="Tahoma" pitchFamily="34" charset="0"/>
                <a:cs typeface="Tahoma" pitchFamily="34" charset="0"/>
              </a:rPr>
              <a:t>Financial</a:t>
            </a:r>
            <a:endParaRPr lang="en-SG" sz="24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81750" y="1654175"/>
            <a:ext cx="2182813" cy="27114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543675" y="4595813"/>
            <a:ext cx="183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400" b="1">
                <a:latin typeface="Calibri" pitchFamily="34" charset="0"/>
              </a:rPr>
              <a:t>Time-frame</a:t>
            </a:r>
            <a:endParaRPr lang="en-SG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10338" y="1670050"/>
            <a:ext cx="1830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400" b="1">
                <a:latin typeface="Calibri" pitchFamily="34" charset="0"/>
              </a:rPr>
              <a:t>Priority target audiences</a:t>
            </a:r>
            <a:endParaRPr lang="en-SG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13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13315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The 5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Different Partners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39750" y="2513013"/>
            <a:ext cx="20240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r"/>
            <a:r>
              <a:rPr lang="en-US" sz="32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Individuals</a:t>
            </a:r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flipH="1">
            <a:off x="3594100" y="2085975"/>
            <a:ext cx="401638" cy="1406525"/>
          </a:xfrm>
          <a:custGeom>
            <a:avLst/>
            <a:gdLst>
              <a:gd name="connsiteX0" fmla="*/ 617561 w 1562668"/>
              <a:gd name="connsiteY0" fmla="*/ 109182 h 5468203"/>
              <a:gd name="connsiteX1" fmla="*/ 726743 w 1562668"/>
              <a:gd name="connsiteY1" fmla="*/ 20471 h 5468203"/>
              <a:gd name="connsiteX2" fmla="*/ 815453 w 1562668"/>
              <a:gd name="connsiteY2" fmla="*/ 0 h 5468203"/>
              <a:gd name="connsiteX3" fmla="*/ 965579 w 1562668"/>
              <a:gd name="connsiteY3" fmla="*/ 20471 h 5468203"/>
              <a:gd name="connsiteX4" fmla="*/ 1054289 w 1562668"/>
              <a:gd name="connsiteY4" fmla="*/ 75062 h 5468203"/>
              <a:gd name="connsiteX5" fmla="*/ 1108880 w 1562668"/>
              <a:gd name="connsiteY5" fmla="*/ 143301 h 5468203"/>
              <a:gd name="connsiteX6" fmla="*/ 1129352 w 1562668"/>
              <a:gd name="connsiteY6" fmla="*/ 252483 h 5468203"/>
              <a:gd name="connsiteX7" fmla="*/ 1108880 w 1562668"/>
              <a:gd name="connsiteY7" fmla="*/ 388961 h 5468203"/>
              <a:gd name="connsiteX8" fmla="*/ 1074761 w 1562668"/>
              <a:gd name="connsiteY8" fmla="*/ 532262 h 5468203"/>
              <a:gd name="connsiteX9" fmla="*/ 1020170 w 1562668"/>
              <a:gd name="connsiteY9" fmla="*/ 648268 h 5468203"/>
              <a:gd name="connsiteX10" fmla="*/ 972403 w 1562668"/>
              <a:gd name="connsiteY10" fmla="*/ 750626 h 5468203"/>
              <a:gd name="connsiteX11" fmla="*/ 986050 w 1562668"/>
              <a:gd name="connsiteY11" fmla="*/ 818865 h 5468203"/>
              <a:gd name="connsiteX12" fmla="*/ 1033818 w 1562668"/>
              <a:gd name="connsiteY12" fmla="*/ 852985 h 5468203"/>
              <a:gd name="connsiteX13" fmla="*/ 1156648 w 1562668"/>
              <a:gd name="connsiteY13" fmla="*/ 921223 h 5468203"/>
              <a:gd name="connsiteX14" fmla="*/ 1293125 w 1562668"/>
              <a:gd name="connsiteY14" fmla="*/ 989462 h 5468203"/>
              <a:gd name="connsiteX15" fmla="*/ 1354540 w 1562668"/>
              <a:gd name="connsiteY15" fmla="*/ 1023582 h 5468203"/>
              <a:gd name="connsiteX16" fmla="*/ 1388659 w 1562668"/>
              <a:gd name="connsiteY16" fmla="*/ 1132764 h 5468203"/>
              <a:gd name="connsiteX17" fmla="*/ 1436427 w 1562668"/>
              <a:gd name="connsiteY17" fmla="*/ 1453486 h 5468203"/>
              <a:gd name="connsiteX18" fmla="*/ 1497842 w 1562668"/>
              <a:gd name="connsiteY18" fmla="*/ 1801504 h 5468203"/>
              <a:gd name="connsiteX19" fmla="*/ 1545609 w 1562668"/>
              <a:gd name="connsiteY19" fmla="*/ 2251880 h 5468203"/>
              <a:gd name="connsiteX20" fmla="*/ 1559256 w 1562668"/>
              <a:gd name="connsiteY20" fmla="*/ 2627194 h 5468203"/>
              <a:gd name="connsiteX21" fmla="*/ 1559256 w 1562668"/>
              <a:gd name="connsiteY21" fmla="*/ 2756847 h 5468203"/>
              <a:gd name="connsiteX22" fmla="*/ 1538785 w 1562668"/>
              <a:gd name="connsiteY22" fmla="*/ 2797791 h 5468203"/>
              <a:gd name="connsiteX23" fmla="*/ 1545609 w 1562668"/>
              <a:gd name="connsiteY23" fmla="*/ 2900149 h 5468203"/>
              <a:gd name="connsiteX24" fmla="*/ 1511489 w 1562668"/>
              <a:gd name="connsiteY24" fmla="*/ 2988859 h 5468203"/>
              <a:gd name="connsiteX25" fmla="*/ 1477370 w 1562668"/>
              <a:gd name="connsiteY25" fmla="*/ 3050274 h 5468203"/>
              <a:gd name="connsiteX26" fmla="*/ 1429603 w 1562668"/>
              <a:gd name="connsiteY26" fmla="*/ 3063922 h 5468203"/>
              <a:gd name="connsiteX27" fmla="*/ 1361364 w 1562668"/>
              <a:gd name="connsiteY27" fmla="*/ 3077570 h 5468203"/>
              <a:gd name="connsiteX28" fmla="*/ 1320421 w 1562668"/>
              <a:gd name="connsiteY28" fmla="*/ 3043450 h 5468203"/>
              <a:gd name="connsiteX29" fmla="*/ 1293125 w 1562668"/>
              <a:gd name="connsiteY29" fmla="*/ 3050274 h 5468203"/>
              <a:gd name="connsiteX30" fmla="*/ 1265830 w 1562668"/>
              <a:gd name="connsiteY30" fmla="*/ 3282286 h 5468203"/>
              <a:gd name="connsiteX31" fmla="*/ 1218062 w 1562668"/>
              <a:gd name="connsiteY31" fmla="*/ 3548417 h 5468203"/>
              <a:gd name="connsiteX32" fmla="*/ 1197591 w 1562668"/>
              <a:gd name="connsiteY32" fmla="*/ 3916907 h 5468203"/>
              <a:gd name="connsiteX33" fmla="*/ 1183943 w 1562668"/>
              <a:gd name="connsiteY33" fmla="*/ 4292220 h 5468203"/>
              <a:gd name="connsiteX34" fmla="*/ 1204415 w 1562668"/>
              <a:gd name="connsiteY34" fmla="*/ 4715301 h 5468203"/>
              <a:gd name="connsiteX35" fmla="*/ 1183943 w 1562668"/>
              <a:gd name="connsiteY35" fmla="*/ 4817659 h 5468203"/>
              <a:gd name="connsiteX36" fmla="*/ 1190767 w 1562668"/>
              <a:gd name="connsiteY36" fmla="*/ 4838131 h 5468203"/>
              <a:gd name="connsiteX37" fmla="*/ 1218062 w 1562668"/>
              <a:gd name="connsiteY37" fmla="*/ 4885898 h 5468203"/>
              <a:gd name="connsiteX38" fmla="*/ 1327245 w 1562668"/>
              <a:gd name="connsiteY38" fmla="*/ 4940489 h 5468203"/>
              <a:gd name="connsiteX39" fmla="*/ 1456898 w 1562668"/>
              <a:gd name="connsiteY39" fmla="*/ 4981432 h 5468203"/>
              <a:gd name="connsiteX40" fmla="*/ 1497842 w 1562668"/>
              <a:gd name="connsiteY40" fmla="*/ 5022376 h 5468203"/>
              <a:gd name="connsiteX41" fmla="*/ 1477370 w 1562668"/>
              <a:gd name="connsiteY41" fmla="*/ 5056495 h 5468203"/>
              <a:gd name="connsiteX42" fmla="*/ 1388659 w 1562668"/>
              <a:gd name="connsiteY42" fmla="*/ 5104262 h 5468203"/>
              <a:gd name="connsiteX43" fmla="*/ 1265830 w 1562668"/>
              <a:gd name="connsiteY43" fmla="*/ 5104262 h 5468203"/>
              <a:gd name="connsiteX44" fmla="*/ 1122528 w 1562668"/>
              <a:gd name="connsiteY44" fmla="*/ 5076967 h 5468203"/>
              <a:gd name="connsiteX45" fmla="*/ 1074761 w 1562668"/>
              <a:gd name="connsiteY45" fmla="*/ 5056495 h 5468203"/>
              <a:gd name="connsiteX46" fmla="*/ 1020170 w 1562668"/>
              <a:gd name="connsiteY46" fmla="*/ 5022376 h 5468203"/>
              <a:gd name="connsiteX47" fmla="*/ 986050 w 1562668"/>
              <a:gd name="connsiteY47" fmla="*/ 5063319 h 5468203"/>
              <a:gd name="connsiteX48" fmla="*/ 883692 w 1562668"/>
              <a:gd name="connsiteY48" fmla="*/ 5049671 h 5468203"/>
              <a:gd name="connsiteX49" fmla="*/ 801806 w 1562668"/>
              <a:gd name="connsiteY49" fmla="*/ 5001904 h 5468203"/>
              <a:gd name="connsiteX50" fmla="*/ 788158 w 1562668"/>
              <a:gd name="connsiteY50" fmla="*/ 4940489 h 5468203"/>
              <a:gd name="connsiteX51" fmla="*/ 808630 w 1562668"/>
              <a:gd name="connsiteY51" fmla="*/ 4865426 h 5468203"/>
              <a:gd name="connsiteX52" fmla="*/ 788158 w 1562668"/>
              <a:gd name="connsiteY52" fmla="*/ 4831307 h 5468203"/>
              <a:gd name="connsiteX53" fmla="*/ 767686 w 1562668"/>
              <a:gd name="connsiteY53" fmla="*/ 4694829 h 5468203"/>
              <a:gd name="connsiteX54" fmla="*/ 781334 w 1562668"/>
              <a:gd name="connsiteY54" fmla="*/ 4408226 h 5468203"/>
              <a:gd name="connsiteX55" fmla="*/ 781334 w 1562668"/>
              <a:gd name="connsiteY55" fmla="*/ 4183038 h 5468203"/>
              <a:gd name="connsiteX56" fmla="*/ 788158 w 1562668"/>
              <a:gd name="connsiteY56" fmla="*/ 4087504 h 5468203"/>
              <a:gd name="connsiteX57" fmla="*/ 781334 w 1562668"/>
              <a:gd name="connsiteY57" fmla="*/ 4039737 h 5468203"/>
              <a:gd name="connsiteX58" fmla="*/ 747215 w 1562668"/>
              <a:gd name="connsiteY58" fmla="*/ 4073856 h 5468203"/>
              <a:gd name="connsiteX59" fmla="*/ 713095 w 1562668"/>
              <a:gd name="connsiteY59" fmla="*/ 4346811 h 5468203"/>
              <a:gd name="connsiteX60" fmla="*/ 685800 w 1562668"/>
              <a:gd name="connsiteY60" fmla="*/ 4572000 h 5468203"/>
              <a:gd name="connsiteX61" fmla="*/ 672152 w 1562668"/>
              <a:gd name="connsiteY61" fmla="*/ 4681182 h 5468203"/>
              <a:gd name="connsiteX62" fmla="*/ 651680 w 1562668"/>
              <a:gd name="connsiteY62" fmla="*/ 4769892 h 5468203"/>
              <a:gd name="connsiteX63" fmla="*/ 658504 w 1562668"/>
              <a:gd name="connsiteY63" fmla="*/ 4844955 h 5468203"/>
              <a:gd name="connsiteX64" fmla="*/ 638033 w 1562668"/>
              <a:gd name="connsiteY64" fmla="*/ 4933665 h 5468203"/>
              <a:gd name="connsiteX65" fmla="*/ 672152 w 1562668"/>
              <a:gd name="connsiteY65" fmla="*/ 5001904 h 5468203"/>
              <a:gd name="connsiteX66" fmla="*/ 685800 w 1562668"/>
              <a:gd name="connsiteY66" fmla="*/ 5042847 h 5468203"/>
              <a:gd name="connsiteX67" fmla="*/ 685800 w 1562668"/>
              <a:gd name="connsiteY67" fmla="*/ 5104262 h 5468203"/>
              <a:gd name="connsiteX68" fmla="*/ 740391 w 1562668"/>
              <a:gd name="connsiteY68" fmla="*/ 5220268 h 5468203"/>
              <a:gd name="connsiteX69" fmla="*/ 842749 w 1562668"/>
              <a:gd name="connsiteY69" fmla="*/ 5377217 h 5468203"/>
              <a:gd name="connsiteX70" fmla="*/ 822277 w 1562668"/>
              <a:gd name="connsiteY70" fmla="*/ 5431808 h 5468203"/>
              <a:gd name="connsiteX71" fmla="*/ 726743 w 1562668"/>
              <a:gd name="connsiteY71" fmla="*/ 5465928 h 5468203"/>
              <a:gd name="connsiteX72" fmla="*/ 583442 w 1562668"/>
              <a:gd name="connsiteY72" fmla="*/ 5418161 h 5468203"/>
              <a:gd name="connsiteX73" fmla="*/ 474259 w 1562668"/>
              <a:gd name="connsiteY73" fmla="*/ 5377217 h 5468203"/>
              <a:gd name="connsiteX74" fmla="*/ 433316 w 1562668"/>
              <a:gd name="connsiteY74" fmla="*/ 5261211 h 5468203"/>
              <a:gd name="connsiteX75" fmla="*/ 406021 w 1562668"/>
              <a:gd name="connsiteY75" fmla="*/ 5206620 h 5468203"/>
              <a:gd name="connsiteX76" fmla="*/ 365077 w 1562668"/>
              <a:gd name="connsiteY76" fmla="*/ 5172501 h 5468203"/>
              <a:gd name="connsiteX77" fmla="*/ 378725 w 1562668"/>
              <a:gd name="connsiteY77" fmla="*/ 5111086 h 5468203"/>
              <a:gd name="connsiteX78" fmla="*/ 385549 w 1562668"/>
              <a:gd name="connsiteY78" fmla="*/ 5070143 h 5468203"/>
              <a:gd name="connsiteX79" fmla="*/ 344606 w 1562668"/>
              <a:gd name="connsiteY79" fmla="*/ 5008728 h 5468203"/>
              <a:gd name="connsiteX80" fmla="*/ 351430 w 1562668"/>
              <a:gd name="connsiteY80" fmla="*/ 4851779 h 5468203"/>
              <a:gd name="connsiteX81" fmla="*/ 324134 w 1562668"/>
              <a:gd name="connsiteY81" fmla="*/ 4647062 h 5468203"/>
              <a:gd name="connsiteX82" fmla="*/ 310486 w 1562668"/>
              <a:gd name="connsiteY82" fmla="*/ 4435522 h 5468203"/>
              <a:gd name="connsiteX83" fmla="*/ 296839 w 1562668"/>
              <a:gd name="connsiteY83" fmla="*/ 4292220 h 5468203"/>
              <a:gd name="connsiteX84" fmla="*/ 283191 w 1562668"/>
              <a:gd name="connsiteY84" fmla="*/ 4060208 h 5468203"/>
              <a:gd name="connsiteX85" fmla="*/ 317310 w 1562668"/>
              <a:gd name="connsiteY85" fmla="*/ 3882788 h 5468203"/>
              <a:gd name="connsiteX86" fmla="*/ 344606 w 1562668"/>
              <a:gd name="connsiteY86" fmla="*/ 3671247 h 5468203"/>
              <a:gd name="connsiteX87" fmla="*/ 358253 w 1562668"/>
              <a:gd name="connsiteY87" fmla="*/ 3500650 h 5468203"/>
              <a:gd name="connsiteX88" fmla="*/ 385549 w 1562668"/>
              <a:gd name="connsiteY88" fmla="*/ 3336877 h 5468203"/>
              <a:gd name="connsiteX89" fmla="*/ 371901 w 1562668"/>
              <a:gd name="connsiteY89" fmla="*/ 3016155 h 5468203"/>
              <a:gd name="connsiteX90" fmla="*/ 358253 w 1562668"/>
              <a:gd name="connsiteY90" fmla="*/ 2866029 h 5468203"/>
              <a:gd name="connsiteX91" fmla="*/ 214952 w 1562668"/>
              <a:gd name="connsiteY91" fmla="*/ 2729552 h 5468203"/>
              <a:gd name="connsiteX92" fmla="*/ 119418 w 1562668"/>
              <a:gd name="connsiteY92" fmla="*/ 2545307 h 5468203"/>
              <a:gd name="connsiteX93" fmla="*/ 44355 w 1562668"/>
              <a:gd name="connsiteY93" fmla="*/ 2299647 h 5468203"/>
              <a:gd name="connsiteX94" fmla="*/ 10236 w 1562668"/>
              <a:gd name="connsiteY94" fmla="*/ 2122226 h 5468203"/>
              <a:gd name="connsiteX95" fmla="*/ 3412 w 1562668"/>
              <a:gd name="connsiteY95" fmla="*/ 1733265 h 5468203"/>
              <a:gd name="connsiteX96" fmla="*/ 30707 w 1562668"/>
              <a:gd name="connsiteY96" fmla="*/ 1494429 h 5468203"/>
              <a:gd name="connsiteX97" fmla="*/ 71650 w 1562668"/>
              <a:gd name="connsiteY97" fmla="*/ 1296537 h 5468203"/>
              <a:gd name="connsiteX98" fmla="*/ 92122 w 1562668"/>
              <a:gd name="connsiteY98" fmla="*/ 1173707 h 5468203"/>
              <a:gd name="connsiteX99" fmla="*/ 126242 w 1562668"/>
              <a:gd name="connsiteY99" fmla="*/ 1064525 h 5468203"/>
              <a:gd name="connsiteX100" fmla="*/ 174009 w 1562668"/>
              <a:gd name="connsiteY100" fmla="*/ 982638 h 5468203"/>
              <a:gd name="connsiteX101" fmla="*/ 310486 w 1562668"/>
              <a:gd name="connsiteY101" fmla="*/ 928047 h 5468203"/>
              <a:gd name="connsiteX102" fmla="*/ 487907 w 1562668"/>
              <a:gd name="connsiteY102" fmla="*/ 846161 h 5468203"/>
              <a:gd name="connsiteX103" fmla="*/ 603913 w 1562668"/>
              <a:gd name="connsiteY103" fmla="*/ 791570 h 5468203"/>
              <a:gd name="connsiteX104" fmla="*/ 658504 w 1562668"/>
              <a:gd name="connsiteY104" fmla="*/ 750626 h 5468203"/>
              <a:gd name="connsiteX105" fmla="*/ 685800 w 1562668"/>
              <a:gd name="connsiteY105" fmla="*/ 702859 h 5468203"/>
              <a:gd name="connsiteX106" fmla="*/ 685800 w 1562668"/>
              <a:gd name="connsiteY106" fmla="*/ 641444 h 5468203"/>
              <a:gd name="connsiteX107" fmla="*/ 672152 w 1562668"/>
              <a:gd name="connsiteY107" fmla="*/ 580029 h 5468203"/>
              <a:gd name="connsiteX108" fmla="*/ 658504 w 1562668"/>
              <a:gd name="connsiteY108" fmla="*/ 539086 h 5468203"/>
              <a:gd name="connsiteX109" fmla="*/ 603913 w 1562668"/>
              <a:gd name="connsiteY109" fmla="*/ 491319 h 5468203"/>
              <a:gd name="connsiteX110" fmla="*/ 590265 w 1562668"/>
              <a:gd name="connsiteY110" fmla="*/ 464023 h 5468203"/>
              <a:gd name="connsiteX111" fmla="*/ 576618 w 1562668"/>
              <a:gd name="connsiteY111" fmla="*/ 409432 h 5468203"/>
              <a:gd name="connsiteX112" fmla="*/ 556146 w 1562668"/>
              <a:gd name="connsiteY112" fmla="*/ 348017 h 5468203"/>
              <a:gd name="connsiteX113" fmla="*/ 569794 w 1562668"/>
              <a:gd name="connsiteY113" fmla="*/ 327546 h 5468203"/>
              <a:gd name="connsiteX114" fmla="*/ 569794 w 1562668"/>
              <a:gd name="connsiteY114" fmla="*/ 266131 h 5468203"/>
              <a:gd name="connsiteX115" fmla="*/ 583442 w 1562668"/>
              <a:gd name="connsiteY115" fmla="*/ 177420 h 5468203"/>
              <a:gd name="connsiteX116" fmla="*/ 617561 w 1562668"/>
              <a:gd name="connsiteY116" fmla="*/ 109182 h 54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62668" h="5468203">
                <a:moveTo>
                  <a:pt x="617561" y="109182"/>
                </a:moveTo>
                <a:cubicBezTo>
                  <a:pt x="641445" y="83024"/>
                  <a:pt x="693761" y="38668"/>
                  <a:pt x="726743" y="20471"/>
                </a:cubicBezTo>
                <a:cubicBezTo>
                  <a:pt x="759725" y="2274"/>
                  <a:pt x="775647" y="0"/>
                  <a:pt x="815453" y="0"/>
                </a:cubicBezTo>
                <a:cubicBezTo>
                  <a:pt x="855259" y="0"/>
                  <a:pt x="925773" y="7961"/>
                  <a:pt x="965579" y="20471"/>
                </a:cubicBezTo>
                <a:cubicBezTo>
                  <a:pt x="1005385" y="32981"/>
                  <a:pt x="1030406" y="54590"/>
                  <a:pt x="1054289" y="75062"/>
                </a:cubicBezTo>
                <a:cubicBezTo>
                  <a:pt x="1078172" y="95534"/>
                  <a:pt x="1096370" y="113731"/>
                  <a:pt x="1108880" y="143301"/>
                </a:cubicBezTo>
                <a:cubicBezTo>
                  <a:pt x="1121390" y="172871"/>
                  <a:pt x="1129352" y="211540"/>
                  <a:pt x="1129352" y="252483"/>
                </a:cubicBezTo>
                <a:cubicBezTo>
                  <a:pt x="1129352" y="293426"/>
                  <a:pt x="1117978" y="342331"/>
                  <a:pt x="1108880" y="388961"/>
                </a:cubicBezTo>
                <a:cubicBezTo>
                  <a:pt x="1099782" y="435591"/>
                  <a:pt x="1089546" y="489044"/>
                  <a:pt x="1074761" y="532262"/>
                </a:cubicBezTo>
                <a:cubicBezTo>
                  <a:pt x="1059976" y="575480"/>
                  <a:pt x="1020170" y="648268"/>
                  <a:pt x="1020170" y="648268"/>
                </a:cubicBezTo>
                <a:cubicBezTo>
                  <a:pt x="1003110" y="684662"/>
                  <a:pt x="978090" y="722193"/>
                  <a:pt x="972403" y="750626"/>
                </a:cubicBezTo>
                <a:cubicBezTo>
                  <a:pt x="966716" y="779059"/>
                  <a:pt x="975814" y="801805"/>
                  <a:pt x="986050" y="818865"/>
                </a:cubicBezTo>
                <a:cubicBezTo>
                  <a:pt x="996286" y="835925"/>
                  <a:pt x="1005385" y="835925"/>
                  <a:pt x="1033818" y="852985"/>
                </a:cubicBezTo>
                <a:cubicBezTo>
                  <a:pt x="1062251" y="870045"/>
                  <a:pt x="1113430" y="898477"/>
                  <a:pt x="1156648" y="921223"/>
                </a:cubicBezTo>
                <a:cubicBezTo>
                  <a:pt x="1199866" y="943969"/>
                  <a:pt x="1260143" y="972402"/>
                  <a:pt x="1293125" y="989462"/>
                </a:cubicBezTo>
                <a:cubicBezTo>
                  <a:pt x="1326107" y="1006522"/>
                  <a:pt x="1338618" y="999698"/>
                  <a:pt x="1354540" y="1023582"/>
                </a:cubicBezTo>
                <a:cubicBezTo>
                  <a:pt x="1370462" y="1047466"/>
                  <a:pt x="1375011" y="1061113"/>
                  <a:pt x="1388659" y="1132764"/>
                </a:cubicBezTo>
                <a:cubicBezTo>
                  <a:pt x="1402307" y="1204415"/>
                  <a:pt x="1418230" y="1342029"/>
                  <a:pt x="1436427" y="1453486"/>
                </a:cubicBezTo>
                <a:cubicBezTo>
                  <a:pt x="1454624" y="1564943"/>
                  <a:pt x="1479645" y="1668438"/>
                  <a:pt x="1497842" y="1801504"/>
                </a:cubicBezTo>
                <a:cubicBezTo>
                  <a:pt x="1516039" y="1934570"/>
                  <a:pt x="1535373" y="2114265"/>
                  <a:pt x="1545609" y="2251880"/>
                </a:cubicBezTo>
                <a:cubicBezTo>
                  <a:pt x="1555845" y="2389495"/>
                  <a:pt x="1556982" y="2543033"/>
                  <a:pt x="1559256" y="2627194"/>
                </a:cubicBezTo>
                <a:cubicBezTo>
                  <a:pt x="1561530" y="2711355"/>
                  <a:pt x="1562668" y="2728414"/>
                  <a:pt x="1559256" y="2756847"/>
                </a:cubicBezTo>
                <a:cubicBezTo>
                  <a:pt x="1555844" y="2785280"/>
                  <a:pt x="1541060" y="2773907"/>
                  <a:pt x="1538785" y="2797791"/>
                </a:cubicBezTo>
                <a:cubicBezTo>
                  <a:pt x="1536511" y="2821675"/>
                  <a:pt x="1550158" y="2868304"/>
                  <a:pt x="1545609" y="2900149"/>
                </a:cubicBezTo>
                <a:cubicBezTo>
                  <a:pt x="1541060" y="2931994"/>
                  <a:pt x="1522862" y="2963838"/>
                  <a:pt x="1511489" y="2988859"/>
                </a:cubicBezTo>
                <a:cubicBezTo>
                  <a:pt x="1500116" y="3013880"/>
                  <a:pt x="1491018" y="3037763"/>
                  <a:pt x="1477370" y="3050274"/>
                </a:cubicBezTo>
                <a:cubicBezTo>
                  <a:pt x="1463722" y="3062785"/>
                  <a:pt x="1448937" y="3059373"/>
                  <a:pt x="1429603" y="3063922"/>
                </a:cubicBezTo>
                <a:cubicBezTo>
                  <a:pt x="1410269" y="3068471"/>
                  <a:pt x="1379561" y="3080982"/>
                  <a:pt x="1361364" y="3077570"/>
                </a:cubicBezTo>
                <a:cubicBezTo>
                  <a:pt x="1343167" y="3074158"/>
                  <a:pt x="1331794" y="3047999"/>
                  <a:pt x="1320421" y="3043450"/>
                </a:cubicBezTo>
                <a:cubicBezTo>
                  <a:pt x="1309048" y="3038901"/>
                  <a:pt x="1302223" y="3010468"/>
                  <a:pt x="1293125" y="3050274"/>
                </a:cubicBezTo>
                <a:cubicBezTo>
                  <a:pt x="1284027" y="3090080"/>
                  <a:pt x="1278340" y="3199262"/>
                  <a:pt x="1265830" y="3282286"/>
                </a:cubicBezTo>
                <a:cubicBezTo>
                  <a:pt x="1253320" y="3365310"/>
                  <a:pt x="1229435" y="3442647"/>
                  <a:pt x="1218062" y="3548417"/>
                </a:cubicBezTo>
                <a:cubicBezTo>
                  <a:pt x="1206689" y="3654187"/>
                  <a:pt x="1203277" y="3792940"/>
                  <a:pt x="1197591" y="3916907"/>
                </a:cubicBezTo>
                <a:cubicBezTo>
                  <a:pt x="1191905" y="4040874"/>
                  <a:pt x="1182806" y="4159154"/>
                  <a:pt x="1183943" y="4292220"/>
                </a:cubicBezTo>
                <a:cubicBezTo>
                  <a:pt x="1185080" y="4425286"/>
                  <a:pt x="1204415" y="4627728"/>
                  <a:pt x="1204415" y="4715301"/>
                </a:cubicBezTo>
                <a:cubicBezTo>
                  <a:pt x="1204415" y="4802874"/>
                  <a:pt x="1186218" y="4797187"/>
                  <a:pt x="1183943" y="4817659"/>
                </a:cubicBezTo>
                <a:cubicBezTo>
                  <a:pt x="1181668" y="4838131"/>
                  <a:pt x="1185081" y="4826758"/>
                  <a:pt x="1190767" y="4838131"/>
                </a:cubicBezTo>
                <a:cubicBezTo>
                  <a:pt x="1196453" y="4849504"/>
                  <a:pt x="1195316" y="4868838"/>
                  <a:pt x="1218062" y="4885898"/>
                </a:cubicBezTo>
                <a:cubicBezTo>
                  <a:pt x="1240808" y="4902958"/>
                  <a:pt x="1287439" y="4924567"/>
                  <a:pt x="1327245" y="4940489"/>
                </a:cubicBezTo>
                <a:cubicBezTo>
                  <a:pt x="1367051" y="4956411"/>
                  <a:pt x="1428465" y="4967784"/>
                  <a:pt x="1456898" y="4981432"/>
                </a:cubicBezTo>
                <a:cubicBezTo>
                  <a:pt x="1485331" y="4995080"/>
                  <a:pt x="1494430" y="5009866"/>
                  <a:pt x="1497842" y="5022376"/>
                </a:cubicBezTo>
                <a:cubicBezTo>
                  <a:pt x="1501254" y="5034886"/>
                  <a:pt x="1495567" y="5042847"/>
                  <a:pt x="1477370" y="5056495"/>
                </a:cubicBezTo>
                <a:cubicBezTo>
                  <a:pt x="1459173" y="5070143"/>
                  <a:pt x="1423916" y="5096301"/>
                  <a:pt x="1388659" y="5104262"/>
                </a:cubicBezTo>
                <a:cubicBezTo>
                  <a:pt x="1353402" y="5112223"/>
                  <a:pt x="1310185" y="5108811"/>
                  <a:pt x="1265830" y="5104262"/>
                </a:cubicBezTo>
                <a:cubicBezTo>
                  <a:pt x="1221475" y="5099713"/>
                  <a:pt x="1154373" y="5084928"/>
                  <a:pt x="1122528" y="5076967"/>
                </a:cubicBezTo>
                <a:cubicBezTo>
                  <a:pt x="1090683" y="5069006"/>
                  <a:pt x="1091821" y="5065593"/>
                  <a:pt x="1074761" y="5056495"/>
                </a:cubicBezTo>
                <a:cubicBezTo>
                  <a:pt x="1057701" y="5047397"/>
                  <a:pt x="1034955" y="5021239"/>
                  <a:pt x="1020170" y="5022376"/>
                </a:cubicBezTo>
                <a:cubicBezTo>
                  <a:pt x="1005385" y="5023513"/>
                  <a:pt x="1008796" y="5058770"/>
                  <a:pt x="986050" y="5063319"/>
                </a:cubicBezTo>
                <a:cubicBezTo>
                  <a:pt x="963304" y="5067868"/>
                  <a:pt x="914399" y="5059907"/>
                  <a:pt x="883692" y="5049671"/>
                </a:cubicBezTo>
                <a:cubicBezTo>
                  <a:pt x="852985" y="5039435"/>
                  <a:pt x="817728" y="5020101"/>
                  <a:pt x="801806" y="5001904"/>
                </a:cubicBezTo>
                <a:cubicBezTo>
                  <a:pt x="785884" y="4983707"/>
                  <a:pt x="787021" y="4963235"/>
                  <a:pt x="788158" y="4940489"/>
                </a:cubicBezTo>
                <a:cubicBezTo>
                  <a:pt x="789295" y="4917743"/>
                  <a:pt x="808630" y="4883623"/>
                  <a:pt x="808630" y="4865426"/>
                </a:cubicBezTo>
                <a:cubicBezTo>
                  <a:pt x="808630" y="4847229"/>
                  <a:pt x="794982" y="4859740"/>
                  <a:pt x="788158" y="4831307"/>
                </a:cubicBezTo>
                <a:cubicBezTo>
                  <a:pt x="781334" y="4802874"/>
                  <a:pt x="768823" y="4765342"/>
                  <a:pt x="767686" y="4694829"/>
                </a:cubicBezTo>
                <a:cubicBezTo>
                  <a:pt x="766549" y="4624316"/>
                  <a:pt x="779059" y="4493524"/>
                  <a:pt x="781334" y="4408226"/>
                </a:cubicBezTo>
                <a:cubicBezTo>
                  <a:pt x="783609" y="4322928"/>
                  <a:pt x="780197" y="4236492"/>
                  <a:pt x="781334" y="4183038"/>
                </a:cubicBezTo>
                <a:cubicBezTo>
                  <a:pt x="782471" y="4129584"/>
                  <a:pt x="788158" y="4111387"/>
                  <a:pt x="788158" y="4087504"/>
                </a:cubicBezTo>
                <a:cubicBezTo>
                  <a:pt x="788158" y="4063621"/>
                  <a:pt x="788158" y="4042012"/>
                  <a:pt x="781334" y="4039737"/>
                </a:cubicBezTo>
                <a:cubicBezTo>
                  <a:pt x="774510" y="4037462"/>
                  <a:pt x="758588" y="4022677"/>
                  <a:pt x="747215" y="4073856"/>
                </a:cubicBezTo>
                <a:cubicBezTo>
                  <a:pt x="735842" y="4125035"/>
                  <a:pt x="723331" y="4263787"/>
                  <a:pt x="713095" y="4346811"/>
                </a:cubicBezTo>
                <a:cubicBezTo>
                  <a:pt x="702859" y="4429835"/>
                  <a:pt x="692624" y="4516272"/>
                  <a:pt x="685800" y="4572000"/>
                </a:cubicBezTo>
                <a:cubicBezTo>
                  <a:pt x="678976" y="4627729"/>
                  <a:pt x="677839" y="4648200"/>
                  <a:pt x="672152" y="4681182"/>
                </a:cubicBezTo>
                <a:cubicBezTo>
                  <a:pt x="666465" y="4714164"/>
                  <a:pt x="653955" y="4742597"/>
                  <a:pt x="651680" y="4769892"/>
                </a:cubicBezTo>
                <a:cubicBezTo>
                  <a:pt x="649405" y="4797188"/>
                  <a:pt x="660779" y="4817660"/>
                  <a:pt x="658504" y="4844955"/>
                </a:cubicBezTo>
                <a:cubicBezTo>
                  <a:pt x="656230" y="4872251"/>
                  <a:pt x="635758" y="4907507"/>
                  <a:pt x="638033" y="4933665"/>
                </a:cubicBezTo>
                <a:cubicBezTo>
                  <a:pt x="640308" y="4959823"/>
                  <a:pt x="664191" y="4983707"/>
                  <a:pt x="672152" y="5001904"/>
                </a:cubicBezTo>
                <a:cubicBezTo>
                  <a:pt x="680113" y="5020101"/>
                  <a:pt x="683525" y="5025787"/>
                  <a:pt x="685800" y="5042847"/>
                </a:cubicBezTo>
                <a:cubicBezTo>
                  <a:pt x="688075" y="5059907"/>
                  <a:pt x="676702" y="5074692"/>
                  <a:pt x="685800" y="5104262"/>
                </a:cubicBezTo>
                <a:cubicBezTo>
                  <a:pt x="694898" y="5133832"/>
                  <a:pt x="714233" y="5174776"/>
                  <a:pt x="740391" y="5220268"/>
                </a:cubicBezTo>
                <a:cubicBezTo>
                  <a:pt x="766549" y="5265760"/>
                  <a:pt x="829101" y="5341960"/>
                  <a:pt x="842749" y="5377217"/>
                </a:cubicBezTo>
                <a:cubicBezTo>
                  <a:pt x="856397" y="5412474"/>
                  <a:pt x="841611" y="5417023"/>
                  <a:pt x="822277" y="5431808"/>
                </a:cubicBezTo>
                <a:cubicBezTo>
                  <a:pt x="802943" y="5446593"/>
                  <a:pt x="766549" y="5468203"/>
                  <a:pt x="726743" y="5465928"/>
                </a:cubicBezTo>
                <a:cubicBezTo>
                  <a:pt x="686937" y="5463654"/>
                  <a:pt x="625523" y="5432946"/>
                  <a:pt x="583442" y="5418161"/>
                </a:cubicBezTo>
                <a:cubicBezTo>
                  <a:pt x="541361" y="5403376"/>
                  <a:pt x="499280" y="5403375"/>
                  <a:pt x="474259" y="5377217"/>
                </a:cubicBezTo>
                <a:cubicBezTo>
                  <a:pt x="449238" y="5351059"/>
                  <a:pt x="444689" y="5289644"/>
                  <a:pt x="433316" y="5261211"/>
                </a:cubicBezTo>
                <a:cubicBezTo>
                  <a:pt x="421943" y="5232778"/>
                  <a:pt x="417394" y="5221405"/>
                  <a:pt x="406021" y="5206620"/>
                </a:cubicBezTo>
                <a:cubicBezTo>
                  <a:pt x="394648" y="5191835"/>
                  <a:pt x="369626" y="5188423"/>
                  <a:pt x="365077" y="5172501"/>
                </a:cubicBezTo>
                <a:cubicBezTo>
                  <a:pt x="360528" y="5156579"/>
                  <a:pt x="375313" y="5128146"/>
                  <a:pt x="378725" y="5111086"/>
                </a:cubicBezTo>
                <a:cubicBezTo>
                  <a:pt x="382137" y="5094026"/>
                  <a:pt x="391235" y="5087203"/>
                  <a:pt x="385549" y="5070143"/>
                </a:cubicBezTo>
                <a:cubicBezTo>
                  <a:pt x="379863" y="5053083"/>
                  <a:pt x="350292" y="5045122"/>
                  <a:pt x="344606" y="5008728"/>
                </a:cubicBezTo>
                <a:cubicBezTo>
                  <a:pt x="338920" y="4972334"/>
                  <a:pt x="354842" y="4912057"/>
                  <a:pt x="351430" y="4851779"/>
                </a:cubicBezTo>
                <a:cubicBezTo>
                  <a:pt x="348018" y="4791501"/>
                  <a:pt x="330958" y="4716438"/>
                  <a:pt x="324134" y="4647062"/>
                </a:cubicBezTo>
                <a:cubicBezTo>
                  <a:pt x="317310" y="4577686"/>
                  <a:pt x="315035" y="4494662"/>
                  <a:pt x="310486" y="4435522"/>
                </a:cubicBezTo>
                <a:cubicBezTo>
                  <a:pt x="305937" y="4376382"/>
                  <a:pt x="301388" y="4354772"/>
                  <a:pt x="296839" y="4292220"/>
                </a:cubicBezTo>
                <a:cubicBezTo>
                  <a:pt x="292290" y="4229668"/>
                  <a:pt x="279779" y="4128447"/>
                  <a:pt x="283191" y="4060208"/>
                </a:cubicBezTo>
                <a:cubicBezTo>
                  <a:pt x="286603" y="3991969"/>
                  <a:pt x="307074" y="3947615"/>
                  <a:pt x="317310" y="3882788"/>
                </a:cubicBezTo>
                <a:cubicBezTo>
                  <a:pt x="327546" y="3817961"/>
                  <a:pt x="337782" y="3734937"/>
                  <a:pt x="344606" y="3671247"/>
                </a:cubicBezTo>
                <a:cubicBezTo>
                  <a:pt x="351430" y="3607557"/>
                  <a:pt x="351429" y="3556378"/>
                  <a:pt x="358253" y="3500650"/>
                </a:cubicBezTo>
                <a:cubicBezTo>
                  <a:pt x="365077" y="3444922"/>
                  <a:pt x="383274" y="3417626"/>
                  <a:pt x="385549" y="3336877"/>
                </a:cubicBezTo>
                <a:cubicBezTo>
                  <a:pt x="387824" y="3256128"/>
                  <a:pt x="376450" y="3094630"/>
                  <a:pt x="371901" y="3016155"/>
                </a:cubicBezTo>
                <a:cubicBezTo>
                  <a:pt x="367352" y="2937680"/>
                  <a:pt x="384411" y="2913796"/>
                  <a:pt x="358253" y="2866029"/>
                </a:cubicBezTo>
                <a:cubicBezTo>
                  <a:pt x="332095" y="2818262"/>
                  <a:pt x="254758" y="2783006"/>
                  <a:pt x="214952" y="2729552"/>
                </a:cubicBezTo>
                <a:cubicBezTo>
                  <a:pt x="175146" y="2676098"/>
                  <a:pt x="147851" y="2616958"/>
                  <a:pt x="119418" y="2545307"/>
                </a:cubicBezTo>
                <a:cubicBezTo>
                  <a:pt x="90985" y="2473656"/>
                  <a:pt x="62552" y="2370161"/>
                  <a:pt x="44355" y="2299647"/>
                </a:cubicBezTo>
                <a:cubicBezTo>
                  <a:pt x="26158" y="2229134"/>
                  <a:pt x="17060" y="2216623"/>
                  <a:pt x="10236" y="2122226"/>
                </a:cubicBezTo>
                <a:cubicBezTo>
                  <a:pt x="3412" y="2027829"/>
                  <a:pt x="0" y="1837898"/>
                  <a:pt x="3412" y="1733265"/>
                </a:cubicBezTo>
                <a:cubicBezTo>
                  <a:pt x="6824" y="1628632"/>
                  <a:pt x="19334" y="1567217"/>
                  <a:pt x="30707" y="1494429"/>
                </a:cubicBezTo>
                <a:cubicBezTo>
                  <a:pt x="42080" y="1421641"/>
                  <a:pt x="61414" y="1349991"/>
                  <a:pt x="71650" y="1296537"/>
                </a:cubicBezTo>
                <a:cubicBezTo>
                  <a:pt x="81886" y="1243083"/>
                  <a:pt x="83023" y="1212376"/>
                  <a:pt x="92122" y="1173707"/>
                </a:cubicBezTo>
                <a:cubicBezTo>
                  <a:pt x="101221" y="1135038"/>
                  <a:pt x="112594" y="1096370"/>
                  <a:pt x="126242" y="1064525"/>
                </a:cubicBezTo>
                <a:cubicBezTo>
                  <a:pt x="139890" y="1032680"/>
                  <a:pt x="143302" y="1005384"/>
                  <a:pt x="174009" y="982638"/>
                </a:cubicBezTo>
                <a:cubicBezTo>
                  <a:pt x="204716" y="959892"/>
                  <a:pt x="258170" y="950793"/>
                  <a:pt x="310486" y="928047"/>
                </a:cubicBezTo>
                <a:cubicBezTo>
                  <a:pt x="362802" y="905301"/>
                  <a:pt x="487907" y="846161"/>
                  <a:pt x="487907" y="846161"/>
                </a:cubicBezTo>
                <a:cubicBezTo>
                  <a:pt x="536812" y="823415"/>
                  <a:pt x="575480" y="807493"/>
                  <a:pt x="603913" y="791570"/>
                </a:cubicBezTo>
                <a:cubicBezTo>
                  <a:pt x="632346" y="775648"/>
                  <a:pt x="644856" y="765411"/>
                  <a:pt x="658504" y="750626"/>
                </a:cubicBezTo>
                <a:cubicBezTo>
                  <a:pt x="672152" y="735841"/>
                  <a:pt x="681251" y="721056"/>
                  <a:pt x="685800" y="702859"/>
                </a:cubicBezTo>
                <a:cubicBezTo>
                  <a:pt x="690349" y="684662"/>
                  <a:pt x="688075" y="661916"/>
                  <a:pt x="685800" y="641444"/>
                </a:cubicBezTo>
                <a:cubicBezTo>
                  <a:pt x="683525" y="620972"/>
                  <a:pt x="676701" y="597089"/>
                  <a:pt x="672152" y="580029"/>
                </a:cubicBezTo>
                <a:cubicBezTo>
                  <a:pt x="667603" y="562969"/>
                  <a:pt x="669877" y="553871"/>
                  <a:pt x="658504" y="539086"/>
                </a:cubicBezTo>
                <a:cubicBezTo>
                  <a:pt x="647131" y="524301"/>
                  <a:pt x="615286" y="503829"/>
                  <a:pt x="603913" y="491319"/>
                </a:cubicBezTo>
                <a:cubicBezTo>
                  <a:pt x="592540" y="478809"/>
                  <a:pt x="594814" y="477671"/>
                  <a:pt x="590265" y="464023"/>
                </a:cubicBezTo>
                <a:cubicBezTo>
                  <a:pt x="585716" y="450375"/>
                  <a:pt x="582304" y="428766"/>
                  <a:pt x="576618" y="409432"/>
                </a:cubicBezTo>
                <a:cubicBezTo>
                  <a:pt x="570932" y="390098"/>
                  <a:pt x="557283" y="361665"/>
                  <a:pt x="556146" y="348017"/>
                </a:cubicBezTo>
                <a:cubicBezTo>
                  <a:pt x="555009" y="334369"/>
                  <a:pt x="567519" y="341194"/>
                  <a:pt x="569794" y="327546"/>
                </a:cubicBezTo>
                <a:cubicBezTo>
                  <a:pt x="572069" y="313898"/>
                  <a:pt x="567519" y="291152"/>
                  <a:pt x="569794" y="266131"/>
                </a:cubicBezTo>
                <a:cubicBezTo>
                  <a:pt x="572069" y="241110"/>
                  <a:pt x="575481" y="204716"/>
                  <a:pt x="583442" y="177420"/>
                </a:cubicBezTo>
                <a:cubicBezTo>
                  <a:pt x="591403" y="150124"/>
                  <a:pt x="593677" y="135340"/>
                  <a:pt x="617561" y="1091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st="177800" dir="168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 flipH="1">
            <a:off x="4430713" y="2309813"/>
            <a:ext cx="501650" cy="1758950"/>
          </a:xfrm>
          <a:custGeom>
            <a:avLst/>
            <a:gdLst>
              <a:gd name="connsiteX0" fmla="*/ 617561 w 1562668"/>
              <a:gd name="connsiteY0" fmla="*/ 109182 h 5468203"/>
              <a:gd name="connsiteX1" fmla="*/ 726743 w 1562668"/>
              <a:gd name="connsiteY1" fmla="*/ 20471 h 5468203"/>
              <a:gd name="connsiteX2" fmla="*/ 815453 w 1562668"/>
              <a:gd name="connsiteY2" fmla="*/ 0 h 5468203"/>
              <a:gd name="connsiteX3" fmla="*/ 965579 w 1562668"/>
              <a:gd name="connsiteY3" fmla="*/ 20471 h 5468203"/>
              <a:gd name="connsiteX4" fmla="*/ 1054289 w 1562668"/>
              <a:gd name="connsiteY4" fmla="*/ 75062 h 5468203"/>
              <a:gd name="connsiteX5" fmla="*/ 1108880 w 1562668"/>
              <a:gd name="connsiteY5" fmla="*/ 143301 h 5468203"/>
              <a:gd name="connsiteX6" fmla="*/ 1129352 w 1562668"/>
              <a:gd name="connsiteY6" fmla="*/ 252483 h 5468203"/>
              <a:gd name="connsiteX7" fmla="*/ 1108880 w 1562668"/>
              <a:gd name="connsiteY7" fmla="*/ 388961 h 5468203"/>
              <a:gd name="connsiteX8" fmla="*/ 1074761 w 1562668"/>
              <a:gd name="connsiteY8" fmla="*/ 532262 h 5468203"/>
              <a:gd name="connsiteX9" fmla="*/ 1020170 w 1562668"/>
              <a:gd name="connsiteY9" fmla="*/ 648268 h 5468203"/>
              <a:gd name="connsiteX10" fmla="*/ 972403 w 1562668"/>
              <a:gd name="connsiteY10" fmla="*/ 750626 h 5468203"/>
              <a:gd name="connsiteX11" fmla="*/ 986050 w 1562668"/>
              <a:gd name="connsiteY11" fmla="*/ 818865 h 5468203"/>
              <a:gd name="connsiteX12" fmla="*/ 1033818 w 1562668"/>
              <a:gd name="connsiteY12" fmla="*/ 852985 h 5468203"/>
              <a:gd name="connsiteX13" fmla="*/ 1156648 w 1562668"/>
              <a:gd name="connsiteY13" fmla="*/ 921223 h 5468203"/>
              <a:gd name="connsiteX14" fmla="*/ 1293125 w 1562668"/>
              <a:gd name="connsiteY14" fmla="*/ 989462 h 5468203"/>
              <a:gd name="connsiteX15" fmla="*/ 1354540 w 1562668"/>
              <a:gd name="connsiteY15" fmla="*/ 1023582 h 5468203"/>
              <a:gd name="connsiteX16" fmla="*/ 1388659 w 1562668"/>
              <a:gd name="connsiteY16" fmla="*/ 1132764 h 5468203"/>
              <a:gd name="connsiteX17" fmla="*/ 1436427 w 1562668"/>
              <a:gd name="connsiteY17" fmla="*/ 1453486 h 5468203"/>
              <a:gd name="connsiteX18" fmla="*/ 1497842 w 1562668"/>
              <a:gd name="connsiteY18" fmla="*/ 1801504 h 5468203"/>
              <a:gd name="connsiteX19" fmla="*/ 1545609 w 1562668"/>
              <a:gd name="connsiteY19" fmla="*/ 2251880 h 5468203"/>
              <a:gd name="connsiteX20" fmla="*/ 1559256 w 1562668"/>
              <a:gd name="connsiteY20" fmla="*/ 2627194 h 5468203"/>
              <a:gd name="connsiteX21" fmla="*/ 1559256 w 1562668"/>
              <a:gd name="connsiteY21" fmla="*/ 2756847 h 5468203"/>
              <a:gd name="connsiteX22" fmla="*/ 1538785 w 1562668"/>
              <a:gd name="connsiteY22" fmla="*/ 2797791 h 5468203"/>
              <a:gd name="connsiteX23" fmla="*/ 1545609 w 1562668"/>
              <a:gd name="connsiteY23" fmla="*/ 2900149 h 5468203"/>
              <a:gd name="connsiteX24" fmla="*/ 1511489 w 1562668"/>
              <a:gd name="connsiteY24" fmla="*/ 2988859 h 5468203"/>
              <a:gd name="connsiteX25" fmla="*/ 1477370 w 1562668"/>
              <a:gd name="connsiteY25" fmla="*/ 3050274 h 5468203"/>
              <a:gd name="connsiteX26" fmla="*/ 1429603 w 1562668"/>
              <a:gd name="connsiteY26" fmla="*/ 3063922 h 5468203"/>
              <a:gd name="connsiteX27" fmla="*/ 1361364 w 1562668"/>
              <a:gd name="connsiteY27" fmla="*/ 3077570 h 5468203"/>
              <a:gd name="connsiteX28" fmla="*/ 1320421 w 1562668"/>
              <a:gd name="connsiteY28" fmla="*/ 3043450 h 5468203"/>
              <a:gd name="connsiteX29" fmla="*/ 1293125 w 1562668"/>
              <a:gd name="connsiteY29" fmla="*/ 3050274 h 5468203"/>
              <a:gd name="connsiteX30" fmla="*/ 1265830 w 1562668"/>
              <a:gd name="connsiteY30" fmla="*/ 3282286 h 5468203"/>
              <a:gd name="connsiteX31" fmla="*/ 1218062 w 1562668"/>
              <a:gd name="connsiteY31" fmla="*/ 3548417 h 5468203"/>
              <a:gd name="connsiteX32" fmla="*/ 1197591 w 1562668"/>
              <a:gd name="connsiteY32" fmla="*/ 3916907 h 5468203"/>
              <a:gd name="connsiteX33" fmla="*/ 1183943 w 1562668"/>
              <a:gd name="connsiteY33" fmla="*/ 4292220 h 5468203"/>
              <a:gd name="connsiteX34" fmla="*/ 1204415 w 1562668"/>
              <a:gd name="connsiteY34" fmla="*/ 4715301 h 5468203"/>
              <a:gd name="connsiteX35" fmla="*/ 1183943 w 1562668"/>
              <a:gd name="connsiteY35" fmla="*/ 4817659 h 5468203"/>
              <a:gd name="connsiteX36" fmla="*/ 1190767 w 1562668"/>
              <a:gd name="connsiteY36" fmla="*/ 4838131 h 5468203"/>
              <a:gd name="connsiteX37" fmla="*/ 1218062 w 1562668"/>
              <a:gd name="connsiteY37" fmla="*/ 4885898 h 5468203"/>
              <a:gd name="connsiteX38" fmla="*/ 1327245 w 1562668"/>
              <a:gd name="connsiteY38" fmla="*/ 4940489 h 5468203"/>
              <a:gd name="connsiteX39" fmla="*/ 1456898 w 1562668"/>
              <a:gd name="connsiteY39" fmla="*/ 4981432 h 5468203"/>
              <a:gd name="connsiteX40" fmla="*/ 1497842 w 1562668"/>
              <a:gd name="connsiteY40" fmla="*/ 5022376 h 5468203"/>
              <a:gd name="connsiteX41" fmla="*/ 1477370 w 1562668"/>
              <a:gd name="connsiteY41" fmla="*/ 5056495 h 5468203"/>
              <a:gd name="connsiteX42" fmla="*/ 1388659 w 1562668"/>
              <a:gd name="connsiteY42" fmla="*/ 5104262 h 5468203"/>
              <a:gd name="connsiteX43" fmla="*/ 1265830 w 1562668"/>
              <a:gd name="connsiteY43" fmla="*/ 5104262 h 5468203"/>
              <a:gd name="connsiteX44" fmla="*/ 1122528 w 1562668"/>
              <a:gd name="connsiteY44" fmla="*/ 5076967 h 5468203"/>
              <a:gd name="connsiteX45" fmla="*/ 1074761 w 1562668"/>
              <a:gd name="connsiteY45" fmla="*/ 5056495 h 5468203"/>
              <a:gd name="connsiteX46" fmla="*/ 1020170 w 1562668"/>
              <a:gd name="connsiteY46" fmla="*/ 5022376 h 5468203"/>
              <a:gd name="connsiteX47" fmla="*/ 986050 w 1562668"/>
              <a:gd name="connsiteY47" fmla="*/ 5063319 h 5468203"/>
              <a:gd name="connsiteX48" fmla="*/ 883692 w 1562668"/>
              <a:gd name="connsiteY48" fmla="*/ 5049671 h 5468203"/>
              <a:gd name="connsiteX49" fmla="*/ 801806 w 1562668"/>
              <a:gd name="connsiteY49" fmla="*/ 5001904 h 5468203"/>
              <a:gd name="connsiteX50" fmla="*/ 788158 w 1562668"/>
              <a:gd name="connsiteY50" fmla="*/ 4940489 h 5468203"/>
              <a:gd name="connsiteX51" fmla="*/ 808630 w 1562668"/>
              <a:gd name="connsiteY51" fmla="*/ 4865426 h 5468203"/>
              <a:gd name="connsiteX52" fmla="*/ 788158 w 1562668"/>
              <a:gd name="connsiteY52" fmla="*/ 4831307 h 5468203"/>
              <a:gd name="connsiteX53" fmla="*/ 767686 w 1562668"/>
              <a:gd name="connsiteY53" fmla="*/ 4694829 h 5468203"/>
              <a:gd name="connsiteX54" fmla="*/ 781334 w 1562668"/>
              <a:gd name="connsiteY54" fmla="*/ 4408226 h 5468203"/>
              <a:gd name="connsiteX55" fmla="*/ 781334 w 1562668"/>
              <a:gd name="connsiteY55" fmla="*/ 4183038 h 5468203"/>
              <a:gd name="connsiteX56" fmla="*/ 788158 w 1562668"/>
              <a:gd name="connsiteY56" fmla="*/ 4087504 h 5468203"/>
              <a:gd name="connsiteX57" fmla="*/ 781334 w 1562668"/>
              <a:gd name="connsiteY57" fmla="*/ 4039737 h 5468203"/>
              <a:gd name="connsiteX58" fmla="*/ 747215 w 1562668"/>
              <a:gd name="connsiteY58" fmla="*/ 4073856 h 5468203"/>
              <a:gd name="connsiteX59" fmla="*/ 713095 w 1562668"/>
              <a:gd name="connsiteY59" fmla="*/ 4346811 h 5468203"/>
              <a:gd name="connsiteX60" fmla="*/ 685800 w 1562668"/>
              <a:gd name="connsiteY60" fmla="*/ 4572000 h 5468203"/>
              <a:gd name="connsiteX61" fmla="*/ 672152 w 1562668"/>
              <a:gd name="connsiteY61" fmla="*/ 4681182 h 5468203"/>
              <a:gd name="connsiteX62" fmla="*/ 651680 w 1562668"/>
              <a:gd name="connsiteY62" fmla="*/ 4769892 h 5468203"/>
              <a:gd name="connsiteX63" fmla="*/ 658504 w 1562668"/>
              <a:gd name="connsiteY63" fmla="*/ 4844955 h 5468203"/>
              <a:gd name="connsiteX64" fmla="*/ 638033 w 1562668"/>
              <a:gd name="connsiteY64" fmla="*/ 4933665 h 5468203"/>
              <a:gd name="connsiteX65" fmla="*/ 672152 w 1562668"/>
              <a:gd name="connsiteY65" fmla="*/ 5001904 h 5468203"/>
              <a:gd name="connsiteX66" fmla="*/ 685800 w 1562668"/>
              <a:gd name="connsiteY66" fmla="*/ 5042847 h 5468203"/>
              <a:gd name="connsiteX67" fmla="*/ 685800 w 1562668"/>
              <a:gd name="connsiteY67" fmla="*/ 5104262 h 5468203"/>
              <a:gd name="connsiteX68" fmla="*/ 740391 w 1562668"/>
              <a:gd name="connsiteY68" fmla="*/ 5220268 h 5468203"/>
              <a:gd name="connsiteX69" fmla="*/ 842749 w 1562668"/>
              <a:gd name="connsiteY69" fmla="*/ 5377217 h 5468203"/>
              <a:gd name="connsiteX70" fmla="*/ 822277 w 1562668"/>
              <a:gd name="connsiteY70" fmla="*/ 5431808 h 5468203"/>
              <a:gd name="connsiteX71" fmla="*/ 726743 w 1562668"/>
              <a:gd name="connsiteY71" fmla="*/ 5465928 h 5468203"/>
              <a:gd name="connsiteX72" fmla="*/ 583442 w 1562668"/>
              <a:gd name="connsiteY72" fmla="*/ 5418161 h 5468203"/>
              <a:gd name="connsiteX73" fmla="*/ 474259 w 1562668"/>
              <a:gd name="connsiteY73" fmla="*/ 5377217 h 5468203"/>
              <a:gd name="connsiteX74" fmla="*/ 433316 w 1562668"/>
              <a:gd name="connsiteY74" fmla="*/ 5261211 h 5468203"/>
              <a:gd name="connsiteX75" fmla="*/ 406021 w 1562668"/>
              <a:gd name="connsiteY75" fmla="*/ 5206620 h 5468203"/>
              <a:gd name="connsiteX76" fmla="*/ 365077 w 1562668"/>
              <a:gd name="connsiteY76" fmla="*/ 5172501 h 5468203"/>
              <a:gd name="connsiteX77" fmla="*/ 378725 w 1562668"/>
              <a:gd name="connsiteY77" fmla="*/ 5111086 h 5468203"/>
              <a:gd name="connsiteX78" fmla="*/ 385549 w 1562668"/>
              <a:gd name="connsiteY78" fmla="*/ 5070143 h 5468203"/>
              <a:gd name="connsiteX79" fmla="*/ 344606 w 1562668"/>
              <a:gd name="connsiteY79" fmla="*/ 5008728 h 5468203"/>
              <a:gd name="connsiteX80" fmla="*/ 351430 w 1562668"/>
              <a:gd name="connsiteY80" fmla="*/ 4851779 h 5468203"/>
              <a:gd name="connsiteX81" fmla="*/ 324134 w 1562668"/>
              <a:gd name="connsiteY81" fmla="*/ 4647062 h 5468203"/>
              <a:gd name="connsiteX82" fmla="*/ 310486 w 1562668"/>
              <a:gd name="connsiteY82" fmla="*/ 4435522 h 5468203"/>
              <a:gd name="connsiteX83" fmla="*/ 296839 w 1562668"/>
              <a:gd name="connsiteY83" fmla="*/ 4292220 h 5468203"/>
              <a:gd name="connsiteX84" fmla="*/ 283191 w 1562668"/>
              <a:gd name="connsiteY84" fmla="*/ 4060208 h 5468203"/>
              <a:gd name="connsiteX85" fmla="*/ 317310 w 1562668"/>
              <a:gd name="connsiteY85" fmla="*/ 3882788 h 5468203"/>
              <a:gd name="connsiteX86" fmla="*/ 344606 w 1562668"/>
              <a:gd name="connsiteY86" fmla="*/ 3671247 h 5468203"/>
              <a:gd name="connsiteX87" fmla="*/ 358253 w 1562668"/>
              <a:gd name="connsiteY87" fmla="*/ 3500650 h 5468203"/>
              <a:gd name="connsiteX88" fmla="*/ 385549 w 1562668"/>
              <a:gd name="connsiteY88" fmla="*/ 3336877 h 5468203"/>
              <a:gd name="connsiteX89" fmla="*/ 371901 w 1562668"/>
              <a:gd name="connsiteY89" fmla="*/ 3016155 h 5468203"/>
              <a:gd name="connsiteX90" fmla="*/ 358253 w 1562668"/>
              <a:gd name="connsiteY90" fmla="*/ 2866029 h 5468203"/>
              <a:gd name="connsiteX91" fmla="*/ 214952 w 1562668"/>
              <a:gd name="connsiteY91" fmla="*/ 2729552 h 5468203"/>
              <a:gd name="connsiteX92" fmla="*/ 119418 w 1562668"/>
              <a:gd name="connsiteY92" fmla="*/ 2545307 h 5468203"/>
              <a:gd name="connsiteX93" fmla="*/ 44355 w 1562668"/>
              <a:gd name="connsiteY93" fmla="*/ 2299647 h 5468203"/>
              <a:gd name="connsiteX94" fmla="*/ 10236 w 1562668"/>
              <a:gd name="connsiteY94" fmla="*/ 2122226 h 5468203"/>
              <a:gd name="connsiteX95" fmla="*/ 3412 w 1562668"/>
              <a:gd name="connsiteY95" fmla="*/ 1733265 h 5468203"/>
              <a:gd name="connsiteX96" fmla="*/ 30707 w 1562668"/>
              <a:gd name="connsiteY96" fmla="*/ 1494429 h 5468203"/>
              <a:gd name="connsiteX97" fmla="*/ 71650 w 1562668"/>
              <a:gd name="connsiteY97" fmla="*/ 1296537 h 5468203"/>
              <a:gd name="connsiteX98" fmla="*/ 92122 w 1562668"/>
              <a:gd name="connsiteY98" fmla="*/ 1173707 h 5468203"/>
              <a:gd name="connsiteX99" fmla="*/ 126242 w 1562668"/>
              <a:gd name="connsiteY99" fmla="*/ 1064525 h 5468203"/>
              <a:gd name="connsiteX100" fmla="*/ 174009 w 1562668"/>
              <a:gd name="connsiteY100" fmla="*/ 982638 h 5468203"/>
              <a:gd name="connsiteX101" fmla="*/ 310486 w 1562668"/>
              <a:gd name="connsiteY101" fmla="*/ 928047 h 5468203"/>
              <a:gd name="connsiteX102" fmla="*/ 487907 w 1562668"/>
              <a:gd name="connsiteY102" fmla="*/ 846161 h 5468203"/>
              <a:gd name="connsiteX103" fmla="*/ 603913 w 1562668"/>
              <a:gd name="connsiteY103" fmla="*/ 791570 h 5468203"/>
              <a:gd name="connsiteX104" fmla="*/ 658504 w 1562668"/>
              <a:gd name="connsiteY104" fmla="*/ 750626 h 5468203"/>
              <a:gd name="connsiteX105" fmla="*/ 685800 w 1562668"/>
              <a:gd name="connsiteY105" fmla="*/ 702859 h 5468203"/>
              <a:gd name="connsiteX106" fmla="*/ 685800 w 1562668"/>
              <a:gd name="connsiteY106" fmla="*/ 641444 h 5468203"/>
              <a:gd name="connsiteX107" fmla="*/ 672152 w 1562668"/>
              <a:gd name="connsiteY107" fmla="*/ 580029 h 5468203"/>
              <a:gd name="connsiteX108" fmla="*/ 658504 w 1562668"/>
              <a:gd name="connsiteY108" fmla="*/ 539086 h 5468203"/>
              <a:gd name="connsiteX109" fmla="*/ 603913 w 1562668"/>
              <a:gd name="connsiteY109" fmla="*/ 491319 h 5468203"/>
              <a:gd name="connsiteX110" fmla="*/ 590265 w 1562668"/>
              <a:gd name="connsiteY110" fmla="*/ 464023 h 5468203"/>
              <a:gd name="connsiteX111" fmla="*/ 576618 w 1562668"/>
              <a:gd name="connsiteY111" fmla="*/ 409432 h 5468203"/>
              <a:gd name="connsiteX112" fmla="*/ 556146 w 1562668"/>
              <a:gd name="connsiteY112" fmla="*/ 348017 h 5468203"/>
              <a:gd name="connsiteX113" fmla="*/ 569794 w 1562668"/>
              <a:gd name="connsiteY113" fmla="*/ 327546 h 5468203"/>
              <a:gd name="connsiteX114" fmla="*/ 569794 w 1562668"/>
              <a:gd name="connsiteY114" fmla="*/ 266131 h 5468203"/>
              <a:gd name="connsiteX115" fmla="*/ 583442 w 1562668"/>
              <a:gd name="connsiteY115" fmla="*/ 177420 h 5468203"/>
              <a:gd name="connsiteX116" fmla="*/ 617561 w 1562668"/>
              <a:gd name="connsiteY116" fmla="*/ 109182 h 54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62668" h="5468203">
                <a:moveTo>
                  <a:pt x="617561" y="109182"/>
                </a:moveTo>
                <a:cubicBezTo>
                  <a:pt x="641445" y="83024"/>
                  <a:pt x="693761" y="38668"/>
                  <a:pt x="726743" y="20471"/>
                </a:cubicBezTo>
                <a:cubicBezTo>
                  <a:pt x="759725" y="2274"/>
                  <a:pt x="775647" y="0"/>
                  <a:pt x="815453" y="0"/>
                </a:cubicBezTo>
                <a:cubicBezTo>
                  <a:pt x="855259" y="0"/>
                  <a:pt x="925773" y="7961"/>
                  <a:pt x="965579" y="20471"/>
                </a:cubicBezTo>
                <a:cubicBezTo>
                  <a:pt x="1005385" y="32981"/>
                  <a:pt x="1030406" y="54590"/>
                  <a:pt x="1054289" y="75062"/>
                </a:cubicBezTo>
                <a:cubicBezTo>
                  <a:pt x="1078172" y="95534"/>
                  <a:pt x="1096370" y="113731"/>
                  <a:pt x="1108880" y="143301"/>
                </a:cubicBezTo>
                <a:cubicBezTo>
                  <a:pt x="1121390" y="172871"/>
                  <a:pt x="1129352" y="211540"/>
                  <a:pt x="1129352" y="252483"/>
                </a:cubicBezTo>
                <a:cubicBezTo>
                  <a:pt x="1129352" y="293426"/>
                  <a:pt x="1117978" y="342331"/>
                  <a:pt x="1108880" y="388961"/>
                </a:cubicBezTo>
                <a:cubicBezTo>
                  <a:pt x="1099782" y="435591"/>
                  <a:pt x="1089546" y="489044"/>
                  <a:pt x="1074761" y="532262"/>
                </a:cubicBezTo>
                <a:cubicBezTo>
                  <a:pt x="1059976" y="575480"/>
                  <a:pt x="1020170" y="648268"/>
                  <a:pt x="1020170" y="648268"/>
                </a:cubicBezTo>
                <a:cubicBezTo>
                  <a:pt x="1003110" y="684662"/>
                  <a:pt x="978090" y="722193"/>
                  <a:pt x="972403" y="750626"/>
                </a:cubicBezTo>
                <a:cubicBezTo>
                  <a:pt x="966716" y="779059"/>
                  <a:pt x="975814" y="801805"/>
                  <a:pt x="986050" y="818865"/>
                </a:cubicBezTo>
                <a:cubicBezTo>
                  <a:pt x="996286" y="835925"/>
                  <a:pt x="1005385" y="835925"/>
                  <a:pt x="1033818" y="852985"/>
                </a:cubicBezTo>
                <a:cubicBezTo>
                  <a:pt x="1062251" y="870045"/>
                  <a:pt x="1113430" y="898477"/>
                  <a:pt x="1156648" y="921223"/>
                </a:cubicBezTo>
                <a:cubicBezTo>
                  <a:pt x="1199866" y="943969"/>
                  <a:pt x="1260143" y="972402"/>
                  <a:pt x="1293125" y="989462"/>
                </a:cubicBezTo>
                <a:cubicBezTo>
                  <a:pt x="1326107" y="1006522"/>
                  <a:pt x="1338618" y="999698"/>
                  <a:pt x="1354540" y="1023582"/>
                </a:cubicBezTo>
                <a:cubicBezTo>
                  <a:pt x="1370462" y="1047466"/>
                  <a:pt x="1375011" y="1061113"/>
                  <a:pt x="1388659" y="1132764"/>
                </a:cubicBezTo>
                <a:cubicBezTo>
                  <a:pt x="1402307" y="1204415"/>
                  <a:pt x="1418230" y="1342029"/>
                  <a:pt x="1436427" y="1453486"/>
                </a:cubicBezTo>
                <a:cubicBezTo>
                  <a:pt x="1454624" y="1564943"/>
                  <a:pt x="1479645" y="1668438"/>
                  <a:pt x="1497842" y="1801504"/>
                </a:cubicBezTo>
                <a:cubicBezTo>
                  <a:pt x="1516039" y="1934570"/>
                  <a:pt x="1535373" y="2114265"/>
                  <a:pt x="1545609" y="2251880"/>
                </a:cubicBezTo>
                <a:cubicBezTo>
                  <a:pt x="1555845" y="2389495"/>
                  <a:pt x="1556982" y="2543033"/>
                  <a:pt x="1559256" y="2627194"/>
                </a:cubicBezTo>
                <a:cubicBezTo>
                  <a:pt x="1561530" y="2711355"/>
                  <a:pt x="1562668" y="2728414"/>
                  <a:pt x="1559256" y="2756847"/>
                </a:cubicBezTo>
                <a:cubicBezTo>
                  <a:pt x="1555844" y="2785280"/>
                  <a:pt x="1541060" y="2773907"/>
                  <a:pt x="1538785" y="2797791"/>
                </a:cubicBezTo>
                <a:cubicBezTo>
                  <a:pt x="1536511" y="2821675"/>
                  <a:pt x="1550158" y="2868304"/>
                  <a:pt x="1545609" y="2900149"/>
                </a:cubicBezTo>
                <a:cubicBezTo>
                  <a:pt x="1541060" y="2931994"/>
                  <a:pt x="1522862" y="2963838"/>
                  <a:pt x="1511489" y="2988859"/>
                </a:cubicBezTo>
                <a:cubicBezTo>
                  <a:pt x="1500116" y="3013880"/>
                  <a:pt x="1491018" y="3037763"/>
                  <a:pt x="1477370" y="3050274"/>
                </a:cubicBezTo>
                <a:cubicBezTo>
                  <a:pt x="1463722" y="3062785"/>
                  <a:pt x="1448937" y="3059373"/>
                  <a:pt x="1429603" y="3063922"/>
                </a:cubicBezTo>
                <a:cubicBezTo>
                  <a:pt x="1410269" y="3068471"/>
                  <a:pt x="1379561" y="3080982"/>
                  <a:pt x="1361364" y="3077570"/>
                </a:cubicBezTo>
                <a:cubicBezTo>
                  <a:pt x="1343167" y="3074158"/>
                  <a:pt x="1331794" y="3047999"/>
                  <a:pt x="1320421" y="3043450"/>
                </a:cubicBezTo>
                <a:cubicBezTo>
                  <a:pt x="1309048" y="3038901"/>
                  <a:pt x="1302223" y="3010468"/>
                  <a:pt x="1293125" y="3050274"/>
                </a:cubicBezTo>
                <a:cubicBezTo>
                  <a:pt x="1284027" y="3090080"/>
                  <a:pt x="1278340" y="3199262"/>
                  <a:pt x="1265830" y="3282286"/>
                </a:cubicBezTo>
                <a:cubicBezTo>
                  <a:pt x="1253320" y="3365310"/>
                  <a:pt x="1229435" y="3442647"/>
                  <a:pt x="1218062" y="3548417"/>
                </a:cubicBezTo>
                <a:cubicBezTo>
                  <a:pt x="1206689" y="3654187"/>
                  <a:pt x="1203277" y="3792940"/>
                  <a:pt x="1197591" y="3916907"/>
                </a:cubicBezTo>
                <a:cubicBezTo>
                  <a:pt x="1191905" y="4040874"/>
                  <a:pt x="1182806" y="4159154"/>
                  <a:pt x="1183943" y="4292220"/>
                </a:cubicBezTo>
                <a:cubicBezTo>
                  <a:pt x="1185080" y="4425286"/>
                  <a:pt x="1204415" y="4627728"/>
                  <a:pt x="1204415" y="4715301"/>
                </a:cubicBezTo>
                <a:cubicBezTo>
                  <a:pt x="1204415" y="4802874"/>
                  <a:pt x="1186218" y="4797187"/>
                  <a:pt x="1183943" y="4817659"/>
                </a:cubicBezTo>
                <a:cubicBezTo>
                  <a:pt x="1181668" y="4838131"/>
                  <a:pt x="1185081" y="4826758"/>
                  <a:pt x="1190767" y="4838131"/>
                </a:cubicBezTo>
                <a:cubicBezTo>
                  <a:pt x="1196453" y="4849504"/>
                  <a:pt x="1195316" y="4868838"/>
                  <a:pt x="1218062" y="4885898"/>
                </a:cubicBezTo>
                <a:cubicBezTo>
                  <a:pt x="1240808" y="4902958"/>
                  <a:pt x="1287439" y="4924567"/>
                  <a:pt x="1327245" y="4940489"/>
                </a:cubicBezTo>
                <a:cubicBezTo>
                  <a:pt x="1367051" y="4956411"/>
                  <a:pt x="1428465" y="4967784"/>
                  <a:pt x="1456898" y="4981432"/>
                </a:cubicBezTo>
                <a:cubicBezTo>
                  <a:pt x="1485331" y="4995080"/>
                  <a:pt x="1494430" y="5009866"/>
                  <a:pt x="1497842" y="5022376"/>
                </a:cubicBezTo>
                <a:cubicBezTo>
                  <a:pt x="1501254" y="5034886"/>
                  <a:pt x="1495567" y="5042847"/>
                  <a:pt x="1477370" y="5056495"/>
                </a:cubicBezTo>
                <a:cubicBezTo>
                  <a:pt x="1459173" y="5070143"/>
                  <a:pt x="1423916" y="5096301"/>
                  <a:pt x="1388659" y="5104262"/>
                </a:cubicBezTo>
                <a:cubicBezTo>
                  <a:pt x="1353402" y="5112223"/>
                  <a:pt x="1310185" y="5108811"/>
                  <a:pt x="1265830" y="5104262"/>
                </a:cubicBezTo>
                <a:cubicBezTo>
                  <a:pt x="1221475" y="5099713"/>
                  <a:pt x="1154373" y="5084928"/>
                  <a:pt x="1122528" y="5076967"/>
                </a:cubicBezTo>
                <a:cubicBezTo>
                  <a:pt x="1090683" y="5069006"/>
                  <a:pt x="1091821" y="5065593"/>
                  <a:pt x="1074761" y="5056495"/>
                </a:cubicBezTo>
                <a:cubicBezTo>
                  <a:pt x="1057701" y="5047397"/>
                  <a:pt x="1034955" y="5021239"/>
                  <a:pt x="1020170" y="5022376"/>
                </a:cubicBezTo>
                <a:cubicBezTo>
                  <a:pt x="1005385" y="5023513"/>
                  <a:pt x="1008796" y="5058770"/>
                  <a:pt x="986050" y="5063319"/>
                </a:cubicBezTo>
                <a:cubicBezTo>
                  <a:pt x="963304" y="5067868"/>
                  <a:pt x="914399" y="5059907"/>
                  <a:pt x="883692" y="5049671"/>
                </a:cubicBezTo>
                <a:cubicBezTo>
                  <a:pt x="852985" y="5039435"/>
                  <a:pt x="817728" y="5020101"/>
                  <a:pt x="801806" y="5001904"/>
                </a:cubicBezTo>
                <a:cubicBezTo>
                  <a:pt x="785884" y="4983707"/>
                  <a:pt x="787021" y="4963235"/>
                  <a:pt x="788158" y="4940489"/>
                </a:cubicBezTo>
                <a:cubicBezTo>
                  <a:pt x="789295" y="4917743"/>
                  <a:pt x="808630" y="4883623"/>
                  <a:pt x="808630" y="4865426"/>
                </a:cubicBezTo>
                <a:cubicBezTo>
                  <a:pt x="808630" y="4847229"/>
                  <a:pt x="794982" y="4859740"/>
                  <a:pt x="788158" y="4831307"/>
                </a:cubicBezTo>
                <a:cubicBezTo>
                  <a:pt x="781334" y="4802874"/>
                  <a:pt x="768823" y="4765342"/>
                  <a:pt x="767686" y="4694829"/>
                </a:cubicBezTo>
                <a:cubicBezTo>
                  <a:pt x="766549" y="4624316"/>
                  <a:pt x="779059" y="4493524"/>
                  <a:pt x="781334" y="4408226"/>
                </a:cubicBezTo>
                <a:cubicBezTo>
                  <a:pt x="783609" y="4322928"/>
                  <a:pt x="780197" y="4236492"/>
                  <a:pt x="781334" y="4183038"/>
                </a:cubicBezTo>
                <a:cubicBezTo>
                  <a:pt x="782471" y="4129584"/>
                  <a:pt x="788158" y="4111387"/>
                  <a:pt x="788158" y="4087504"/>
                </a:cubicBezTo>
                <a:cubicBezTo>
                  <a:pt x="788158" y="4063621"/>
                  <a:pt x="788158" y="4042012"/>
                  <a:pt x="781334" y="4039737"/>
                </a:cubicBezTo>
                <a:cubicBezTo>
                  <a:pt x="774510" y="4037462"/>
                  <a:pt x="758588" y="4022677"/>
                  <a:pt x="747215" y="4073856"/>
                </a:cubicBezTo>
                <a:cubicBezTo>
                  <a:pt x="735842" y="4125035"/>
                  <a:pt x="723331" y="4263787"/>
                  <a:pt x="713095" y="4346811"/>
                </a:cubicBezTo>
                <a:cubicBezTo>
                  <a:pt x="702859" y="4429835"/>
                  <a:pt x="692624" y="4516272"/>
                  <a:pt x="685800" y="4572000"/>
                </a:cubicBezTo>
                <a:cubicBezTo>
                  <a:pt x="678976" y="4627729"/>
                  <a:pt x="677839" y="4648200"/>
                  <a:pt x="672152" y="4681182"/>
                </a:cubicBezTo>
                <a:cubicBezTo>
                  <a:pt x="666465" y="4714164"/>
                  <a:pt x="653955" y="4742597"/>
                  <a:pt x="651680" y="4769892"/>
                </a:cubicBezTo>
                <a:cubicBezTo>
                  <a:pt x="649405" y="4797188"/>
                  <a:pt x="660779" y="4817660"/>
                  <a:pt x="658504" y="4844955"/>
                </a:cubicBezTo>
                <a:cubicBezTo>
                  <a:pt x="656230" y="4872251"/>
                  <a:pt x="635758" y="4907507"/>
                  <a:pt x="638033" y="4933665"/>
                </a:cubicBezTo>
                <a:cubicBezTo>
                  <a:pt x="640308" y="4959823"/>
                  <a:pt x="664191" y="4983707"/>
                  <a:pt x="672152" y="5001904"/>
                </a:cubicBezTo>
                <a:cubicBezTo>
                  <a:pt x="680113" y="5020101"/>
                  <a:pt x="683525" y="5025787"/>
                  <a:pt x="685800" y="5042847"/>
                </a:cubicBezTo>
                <a:cubicBezTo>
                  <a:pt x="688075" y="5059907"/>
                  <a:pt x="676702" y="5074692"/>
                  <a:pt x="685800" y="5104262"/>
                </a:cubicBezTo>
                <a:cubicBezTo>
                  <a:pt x="694898" y="5133832"/>
                  <a:pt x="714233" y="5174776"/>
                  <a:pt x="740391" y="5220268"/>
                </a:cubicBezTo>
                <a:cubicBezTo>
                  <a:pt x="766549" y="5265760"/>
                  <a:pt x="829101" y="5341960"/>
                  <a:pt x="842749" y="5377217"/>
                </a:cubicBezTo>
                <a:cubicBezTo>
                  <a:pt x="856397" y="5412474"/>
                  <a:pt x="841611" y="5417023"/>
                  <a:pt x="822277" y="5431808"/>
                </a:cubicBezTo>
                <a:cubicBezTo>
                  <a:pt x="802943" y="5446593"/>
                  <a:pt x="766549" y="5468203"/>
                  <a:pt x="726743" y="5465928"/>
                </a:cubicBezTo>
                <a:cubicBezTo>
                  <a:pt x="686937" y="5463654"/>
                  <a:pt x="625523" y="5432946"/>
                  <a:pt x="583442" y="5418161"/>
                </a:cubicBezTo>
                <a:cubicBezTo>
                  <a:pt x="541361" y="5403376"/>
                  <a:pt x="499280" y="5403375"/>
                  <a:pt x="474259" y="5377217"/>
                </a:cubicBezTo>
                <a:cubicBezTo>
                  <a:pt x="449238" y="5351059"/>
                  <a:pt x="444689" y="5289644"/>
                  <a:pt x="433316" y="5261211"/>
                </a:cubicBezTo>
                <a:cubicBezTo>
                  <a:pt x="421943" y="5232778"/>
                  <a:pt x="417394" y="5221405"/>
                  <a:pt x="406021" y="5206620"/>
                </a:cubicBezTo>
                <a:cubicBezTo>
                  <a:pt x="394648" y="5191835"/>
                  <a:pt x="369626" y="5188423"/>
                  <a:pt x="365077" y="5172501"/>
                </a:cubicBezTo>
                <a:cubicBezTo>
                  <a:pt x="360528" y="5156579"/>
                  <a:pt x="375313" y="5128146"/>
                  <a:pt x="378725" y="5111086"/>
                </a:cubicBezTo>
                <a:cubicBezTo>
                  <a:pt x="382137" y="5094026"/>
                  <a:pt x="391235" y="5087203"/>
                  <a:pt x="385549" y="5070143"/>
                </a:cubicBezTo>
                <a:cubicBezTo>
                  <a:pt x="379863" y="5053083"/>
                  <a:pt x="350292" y="5045122"/>
                  <a:pt x="344606" y="5008728"/>
                </a:cubicBezTo>
                <a:cubicBezTo>
                  <a:pt x="338920" y="4972334"/>
                  <a:pt x="354842" y="4912057"/>
                  <a:pt x="351430" y="4851779"/>
                </a:cubicBezTo>
                <a:cubicBezTo>
                  <a:pt x="348018" y="4791501"/>
                  <a:pt x="330958" y="4716438"/>
                  <a:pt x="324134" y="4647062"/>
                </a:cubicBezTo>
                <a:cubicBezTo>
                  <a:pt x="317310" y="4577686"/>
                  <a:pt x="315035" y="4494662"/>
                  <a:pt x="310486" y="4435522"/>
                </a:cubicBezTo>
                <a:cubicBezTo>
                  <a:pt x="305937" y="4376382"/>
                  <a:pt x="301388" y="4354772"/>
                  <a:pt x="296839" y="4292220"/>
                </a:cubicBezTo>
                <a:cubicBezTo>
                  <a:pt x="292290" y="4229668"/>
                  <a:pt x="279779" y="4128447"/>
                  <a:pt x="283191" y="4060208"/>
                </a:cubicBezTo>
                <a:cubicBezTo>
                  <a:pt x="286603" y="3991969"/>
                  <a:pt x="307074" y="3947615"/>
                  <a:pt x="317310" y="3882788"/>
                </a:cubicBezTo>
                <a:cubicBezTo>
                  <a:pt x="327546" y="3817961"/>
                  <a:pt x="337782" y="3734937"/>
                  <a:pt x="344606" y="3671247"/>
                </a:cubicBezTo>
                <a:cubicBezTo>
                  <a:pt x="351430" y="3607557"/>
                  <a:pt x="351429" y="3556378"/>
                  <a:pt x="358253" y="3500650"/>
                </a:cubicBezTo>
                <a:cubicBezTo>
                  <a:pt x="365077" y="3444922"/>
                  <a:pt x="383274" y="3417626"/>
                  <a:pt x="385549" y="3336877"/>
                </a:cubicBezTo>
                <a:cubicBezTo>
                  <a:pt x="387824" y="3256128"/>
                  <a:pt x="376450" y="3094630"/>
                  <a:pt x="371901" y="3016155"/>
                </a:cubicBezTo>
                <a:cubicBezTo>
                  <a:pt x="367352" y="2937680"/>
                  <a:pt x="384411" y="2913796"/>
                  <a:pt x="358253" y="2866029"/>
                </a:cubicBezTo>
                <a:cubicBezTo>
                  <a:pt x="332095" y="2818262"/>
                  <a:pt x="254758" y="2783006"/>
                  <a:pt x="214952" y="2729552"/>
                </a:cubicBezTo>
                <a:cubicBezTo>
                  <a:pt x="175146" y="2676098"/>
                  <a:pt x="147851" y="2616958"/>
                  <a:pt x="119418" y="2545307"/>
                </a:cubicBezTo>
                <a:cubicBezTo>
                  <a:pt x="90985" y="2473656"/>
                  <a:pt x="62552" y="2370161"/>
                  <a:pt x="44355" y="2299647"/>
                </a:cubicBezTo>
                <a:cubicBezTo>
                  <a:pt x="26158" y="2229134"/>
                  <a:pt x="17060" y="2216623"/>
                  <a:pt x="10236" y="2122226"/>
                </a:cubicBezTo>
                <a:cubicBezTo>
                  <a:pt x="3412" y="2027829"/>
                  <a:pt x="0" y="1837898"/>
                  <a:pt x="3412" y="1733265"/>
                </a:cubicBezTo>
                <a:cubicBezTo>
                  <a:pt x="6824" y="1628632"/>
                  <a:pt x="19334" y="1567217"/>
                  <a:pt x="30707" y="1494429"/>
                </a:cubicBezTo>
                <a:cubicBezTo>
                  <a:pt x="42080" y="1421641"/>
                  <a:pt x="61414" y="1349991"/>
                  <a:pt x="71650" y="1296537"/>
                </a:cubicBezTo>
                <a:cubicBezTo>
                  <a:pt x="81886" y="1243083"/>
                  <a:pt x="83023" y="1212376"/>
                  <a:pt x="92122" y="1173707"/>
                </a:cubicBezTo>
                <a:cubicBezTo>
                  <a:pt x="101221" y="1135038"/>
                  <a:pt x="112594" y="1096370"/>
                  <a:pt x="126242" y="1064525"/>
                </a:cubicBezTo>
                <a:cubicBezTo>
                  <a:pt x="139890" y="1032680"/>
                  <a:pt x="143302" y="1005384"/>
                  <a:pt x="174009" y="982638"/>
                </a:cubicBezTo>
                <a:cubicBezTo>
                  <a:pt x="204716" y="959892"/>
                  <a:pt x="258170" y="950793"/>
                  <a:pt x="310486" y="928047"/>
                </a:cubicBezTo>
                <a:cubicBezTo>
                  <a:pt x="362802" y="905301"/>
                  <a:pt x="487907" y="846161"/>
                  <a:pt x="487907" y="846161"/>
                </a:cubicBezTo>
                <a:cubicBezTo>
                  <a:pt x="536812" y="823415"/>
                  <a:pt x="575480" y="807493"/>
                  <a:pt x="603913" y="791570"/>
                </a:cubicBezTo>
                <a:cubicBezTo>
                  <a:pt x="632346" y="775648"/>
                  <a:pt x="644856" y="765411"/>
                  <a:pt x="658504" y="750626"/>
                </a:cubicBezTo>
                <a:cubicBezTo>
                  <a:pt x="672152" y="735841"/>
                  <a:pt x="681251" y="721056"/>
                  <a:pt x="685800" y="702859"/>
                </a:cubicBezTo>
                <a:cubicBezTo>
                  <a:pt x="690349" y="684662"/>
                  <a:pt x="688075" y="661916"/>
                  <a:pt x="685800" y="641444"/>
                </a:cubicBezTo>
                <a:cubicBezTo>
                  <a:pt x="683525" y="620972"/>
                  <a:pt x="676701" y="597089"/>
                  <a:pt x="672152" y="580029"/>
                </a:cubicBezTo>
                <a:cubicBezTo>
                  <a:pt x="667603" y="562969"/>
                  <a:pt x="669877" y="553871"/>
                  <a:pt x="658504" y="539086"/>
                </a:cubicBezTo>
                <a:cubicBezTo>
                  <a:pt x="647131" y="524301"/>
                  <a:pt x="615286" y="503829"/>
                  <a:pt x="603913" y="491319"/>
                </a:cubicBezTo>
                <a:cubicBezTo>
                  <a:pt x="592540" y="478809"/>
                  <a:pt x="594814" y="477671"/>
                  <a:pt x="590265" y="464023"/>
                </a:cubicBezTo>
                <a:cubicBezTo>
                  <a:pt x="585716" y="450375"/>
                  <a:pt x="582304" y="428766"/>
                  <a:pt x="576618" y="409432"/>
                </a:cubicBezTo>
                <a:cubicBezTo>
                  <a:pt x="570932" y="390098"/>
                  <a:pt x="557283" y="361665"/>
                  <a:pt x="556146" y="348017"/>
                </a:cubicBezTo>
                <a:cubicBezTo>
                  <a:pt x="555009" y="334369"/>
                  <a:pt x="567519" y="341194"/>
                  <a:pt x="569794" y="327546"/>
                </a:cubicBezTo>
                <a:cubicBezTo>
                  <a:pt x="572069" y="313898"/>
                  <a:pt x="567519" y="291152"/>
                  <a:pt x="569794" y="266131"/>
                </a:cubicBezTo>
                <a:cubicBezTo>
                  <a:pt x="572069" y="241110"/>
                  <a:pt x="575481" y="204716"/>
                  <a:pt x="583442" y="177420"/>
                </a:cubicBezTo>
                <a:cubicBezTo>
                  <a:pt x="591403" y="150124"/>
                  <a:pt x="593677" y="135340"/>
                  <a:pt x="617561" y="1091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st="177800" dir="168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flipH="1">
            <a:off x="5435600" y="2555875"/>
            <a:ext cx="603250" cy="2109788"/>
          </a:xfrm>
          <a:custGeom>
            <a:avLst/>
            <a:gdLst>
              <a:gd name="connsiteX0" fmla="*/ 617561 w 1562668"/>
              <a:gd name="connsiteY0" fmla="*/ 109182 h 5468203"/>
              <a:gd name="connsiteX1" fmla="*/ 726743 w 1562668"/>
              <a:gd name="connsiteY1" fmla="*/ 20471 h 5468203"/>
              <a:gd name="connsiteX2" fmla="*/ 815453 w 1562668"/>
              <a:gd name="connsiteY2" fmla="*/ 0 h 5468203"/>
              <a:gd name="connsiteX3" fmla="*/ 965579 w 1562668"/>
              <a:gd name="connsiteY3" fmla="*/ 20471 h 5468203"/>
              <a:gd name="connsiteX4" fmla="*/ 1054289 w 1562668"/>
              <a:gd name="connsiteY4" fmla="*/ 75062 h 5468203"/>
              <a:gd name="connsiteX5" fmla="*/ 1108880 w 1562668"/>
              <a:gd name="connsiteY5" fmla="*/ 143301 h 5468203"/>
              <a:gd name="connsiteX6" fmla="*/ 1129352 w 1562668"/>
              <a:gd name="connsiteY6" fmla="*/ 252483 h 5468203"/>
              <a:gd name="connsiteX7" fmla="*/ 1108880 w 1562668"/>
              <a:gd name="connsiteY7" fmla="*/ 388961 h 5468203"/>
              <a:gd name="connsiteX8" fmla="*/ 1074761 w 1562668"/>
              <a:gd name="connsiteY8" fmla="*/ 532262 h 5468203"/>
              <a:gd name="connsiteX9" fmla="*/ 1020170 w 1562668"/>
              <a:gd name="connsiteY9" fmla="*/ 648268 h 5468203"/>
              <a:gd name="connsiteX10" fmla="*/ 972403 w 1562668"/>
              <a:gd name="connsiteY10" fmla="*/ 750626 h 5468203"/>
              <a:gd name="connsiteX11" fmla="*/ 986050 w 1562668"/>
              <a:gd name="connsiteY11" fmla="*/ 818865 h 5468203"/>
              <a:gd name="connsiteX12" fmla="*/ 1033818 w 1562668"/>
              <a:gd name="connsiteY12" fmla="*/ 852985 h 5468203"/>
              <a:gd name="connsiteX13" fmla="*/ 1156648 w 1562668"/>
              <a:gd name="connsiteY13" fmla="*/ 921223 h 5468203"/>
              <a:gd name="connsiteX14" fmla="*/ 1293125 w 1562668"/>
              <a:gd name="connsiteY14" fmla="*/ 989462 h 5468203"/>
              <a:gd name="connsiteX15" fmla="*/ 1354540 w 1562668"/>
              <a:gd name="connsiteY15" fmla="*/ 1023582 h 5468203"/>
              <a:gd name="connsiteX16" fmla="*/ 1388659 w 1562668"/>
              <a:gd name="connsiteY16" fmla="*/ 1132764 h 5468203"/>
              <a:gd name="connsiteX17" fmla="*/ 1436427 w 1562668"/>
              <a:gd name="connsiteY17" fmla="*/ 1453486 h 5468203"/>
              <a:gd name="connsiteX18" fmla="*/ 1497842 w 1562668"/>
              <a:gd name="connsiteY18" fmla="*/ 1801504 h 5468203"/>
              <a:gd name="connsiteX19" fmla="*/ 1545609 w 1562668"/>
              <a:gd name="connsiteY19" fmla="*/ 2251880 h 5468203"/>
              <a:gd name="connsiteX20" fmla="*/ 1559256 w 1562668"/>
              <a:gd name="connsiteY20" fmla="*/ 2627194 h 5468203"/>
              <a:gd name="connsiteX21" fmla="*/ 1559256 w 1562668"/>
              <a:gd name="connsiteY21" fmla="*/ 2756847 h 5468203"/>
              <a:gd name="connsiteX22" fmla="*/ 1538785 w 1562668"/>
              <a:gd name="connsiteY22" fmla="*/ 2797791 h 5468203"/>
              <a:gd name="connsiteX23" fmla="*/ 1545609 w 1562668"/>
              <a:gd name="connsiteY23" fmla="*/ 2900149 h 5468203"/>
              <a:gd name="connsiteX24" fmla="*/ 1511489 w 1562668"/>
              <a:gd name="connsiteY24" fmla="*/ 2988859 h 5468203"/>
              <a:gd name="connsiteX25" fmla="*/ 1477370 w 1562668"/>
              <a:gd name="connsiteY25" fmla="*/ 3050274 h 5468203"/>
              <a:gd name="connsiteX26" fmla="*/ 1429603 w 1562668"/>
              <a:gd name="connsiteY26" fmla="*/ 3063922 h 5468203"/>
              <a:gd name="connsiteX27" fmla="*/ 1361364 w 1562668"/>
              <a:gd name="connsiteY27" fmla="*/ 3077570 h 5468203"/>
              <a:gd name="connsiteX28" fmla="*/ 1320421 w 1562668"/>
              <a:gd name="connsiteY28" fmla="*/ 3043450 h 5468203"/>
              <a:gd name="connsiteX29" fmla="*/ 1293125 w 1562668"/>
              <a:gd name="connsiteY29" fmla="*/ 3050274 h 5468203"/>
              <a:gd name="connsiteX30" fmla="*/ 1265830 w 1562668"/>
              <a:gd name="connsiteY30" fmla="*/ 3282286 h 5468203"/>
              <a:gd name="connsiteX31" fmla="*/ 1218062 w 1562668"/>
              <a:gd name="connsiteY31" fmla="*/ 3548417 h 5468203"/>
              <a:gd name="connsiteX32" fmla="*/ 1197591 w 1562668"/>
              <a:gd name="connsiteY32" fmla="*/ 3916907 h 5468203"/>
              <a:gd name="connsiteX33" fmla="*/ 1183943 w 1562668"/>
              <a:gd name="connsiteY33" fmla="*/ 4292220 h 5468203"/>
              <a:gd name="connsiteX34" fmla="*/ 1204415 w 1562668"/>
              <a:gd name="connsiteY34" fmla="*/ 4715301 h 5468203"/>
              <a:gd name="connsiteX35" fmla="*/ 1183943 w 1562668"/>
              <a:gd name="connsiteY35" fmla="*/ 4817659 h 5468203"/>
              <a:gd name="connsiteX36" fmla="*/ 1190767 w 1562668"/>
              <a:gd name="connsiteY36" fmla="*/ 4838131 h 5468203"/>
              <a:gd name="connsiteX37" fmla="*/ 1218062 w 1562668"/>
              <a:gd name="connsiteY37" fmla="*/ 4885898 h 5468203"/>
              <a:gd name="connsiteX38" fmla="*/ 1327245 w 1562668"/>
              <a:gd name="connsiteY38" fmla="*/ 4940489 h 5468203"/>
              <a:gd name="connsiteX39" fmla="*/ 1456898 w 1562668"/>
              <a:gd name="connsiteY39" fmla="*/ 4981432 h 5468203"/>
              <a:gd name="connsiteX40" fmla="*/ 1497842 w 1562668"/>
              <a:gd name="connsiteY40" fmla="*/ 5022376 h 5468203"/>
              <a:gd name="connsiteX41" fmla="*/ 1477370 w 1562668"/>
              <a:gd name="connsiteY41" fmla="*/ 5056495 h 5468203"/>
              <a:gd name="connsiteX42" fmla="*/ 1388659 w 1562668"/>
              <a:gd name="connsiteY42" fmla="*/ 5104262 h 5468203"/>
              <a:gd name="connsiteX43" fmla="*/ 1265830 w 1562668"/>
              <a:gd name="connsiteY43" fmla="*/ 5104262 h 5468203"/>
              <a:gd name="connsiteX44" fmla="*/ 1122528 w 1562668"/>
              <a:gd name="connsiteY44" fmla="*/ 5076967 h 5468203"/>
              <a:gd name="connsiteX45" fmla="*/ 1074761 w 1562668"/>
              <a:gd name="connsiteY45" fmla="*/ 5056495 h 5468203"/>
              <a:gd name="connsiteX46" fmla="*/ 1020170 w 1562668"/>
              <a:gd name="connsiteY46" fmla="*/ 5022376 h 5468203"/>
              <a:gd name="connsiteX47" fmla="*/ 986050 w 1562668"/>
              <a:gd name="connsiteY47" fmla="*/ 5063319 h 5468203"/>
              <a:gd name="connsiteX48" fmla="*/ 883692 w 1562668"/>
              <a:gd name="connsiteY48" fmla="*/ 5049671 h 5468203"/>
              <a:gd name="connsiteX49" fmla="*/ 801806 w 1562668"/>
              <a:gd name="connsiteY49" fmla="*/ 5001904 h 5468203"/>
              <a:gd name="connsiteX50" fmla="*/ 788158 w 1562668"/>
              <a:gd name="connsiteY50" fmla="*/ 4940489 h 5468203"/>
              <a:gd name="connsiteX51" fmla="*/ 808630 w 1562668"/>
              <a:gd name="connsiteY51" fmla="*/ 4865426 h 5468203"/>
              <a:gd name="connsiteX52" fmla="*/ 788158 w 1562668"/>
              <a:gd name="connsiteY52" fmla="*/ 4831307 h 5468203"/>
              <a:gd name="connsiteX53" fmla="*/ 767686 w 1562668"/>
              <a:gd name="connsiteY53" fmla="*/ 4694829 h 5468203"/>
              <a:gd name="connsiteX54" fmla="*/ 781334 w 1562668"/>
              <a:gd name="connsiteY54" fmla="*/ 4408226 h 5468203"/>
              <a:gd name="connsiteX55" fmla="*/ 781334 w 1562668"/>
              <a:gd name="connsiteY55" fmla="*/ 4183038 h 5468203"/>
              <a:gd name="connsiteX56" fmla="*/ 788158 w 1562668"/>
              <a:gd name="connsiteY56" fmla="*/ 4087504 h 5468203"/>
              <a:gd name="connsiteX57" fmla="*/ 781334 w 1562668"/>
              <a:gd name="connsiteY57" fmla="*/ 4039737 h 5468203"/>
              <a:gd name="connsiteX58" fmla="*/ 747215 w 1562668"/>
              <a:gd name="connsiteY58" fmla="*/ 4073856 h 5468203"/>
              <a:gd name="connsiteX59" fmla="*/ 713095 w 1562668"/>
              <a:gd name="connsiteY59" fmla="*/ 4346811 h 5468203"/>
              <a:gd name="connsiteX60" fmla="*/ 685800 w 1562668"/>
              <a:gd name="connsiteY60" fmla="*/ 4572000 h 5468203"/>
              <a:gd name="connsiteX61" fmla="*/ 672152 w 1562668"/>
              <a:gd name="connsiteY61" fmla="*/ 4681182 h 5468203"/>
              <a:gd name="connsiteX62" fmla="*/ 651680 w 1562668"/>
              <a:gd name="connsiteY62" fmla="*/ 4769892 h 5468203"/>
              <a:gd name="connsiteX63" fmla="*/ 658504 w 1562668"/>
              <a:gd name="connsiteY63" fmla="*/ 4844955 h 5468203"/>
              <a:gd name="connsiteX64" fmla="*/ 638033 w 1562668"/>
              <a:gd name="connsiteY64" fmla="*/ 4933665 h 5468203"/>
              <a:gd name="connsiteX65" fmla="*/ 672152 w 1562668"/>
              <a:gd name="connsiteY65" fmla="*/ 5001904 h 5468203"/>
              <a:gd name="connsiteX66" fmla="*/ 685800 w 1562668"/>
              <a:gd name="connsiteY66" fmla="*/ 5042847 h 5468203"/>
              <a:gd name="connsiteX67" fmla="*/ 685800 w 1562668"/>
              <a:gd name="connsiteY67" fmla="*/ 5104262 h 5468203"/>
              <a:gd name="connsiteX68" fmla="*/ 740391 w 1562668"/>
              <a:gd name="connsiteY68" fmla="*/ 5220268 h 5468203"/>
              <a:gd name="connsiteX69" fmla="*/ 842749 w 1562668"/>
              <a:gd name="connsiteY69" fmla="*/ 5377217 h 5468203"/>
              <a:gd name="connsiteX70" fmla="*/ 822277 w 1562668"/>
              <a:gd name="connsiteY70" fmla="*/ 5431808 h 5468203"/>
              <a:gd name="connsiteX71" fmla="*/ 726743 w 1562668"/>
              <a:gd name="connsiteY71" fmla="*/ 5465928 h 5468203"/>
              <a:gd name="connsiteX72" fmla="*/ 583442 w 1562668"/>
              <a:gd name="connsiteY72" fmla="*/ 5418161 h 5468203"/>
              <a:gd name="connsiteX73" fmla="*/ 474259 w 1562668"/>
              <a:gd name="connsiteY73" fmla="*/ 5377217 h 5468203"/>
              <a:gd name="connsiteX74" fmla="*/ 433316 w 1562668"/>
              <a:gd name="connsiteY74" fmla="*/ 5261211 h 5468203"/>
              <a:gd name="connsiteX75" fmla="*/ 406021 w 1562668"/>
              <a:gd name="connsiteY75" fmla="*/ 5206620 h 5468203"/>
              <a:gd name="connsiteX76" fmla="*/ 365077 w 1562668"/>
              <a:gd name="connsiteY76" fmla="*/ 5172501 h 5468203"/>
              <a:gd name="connsiteX77" fmla="*/ 378725 w 1562668"/>
              <a:gd name="connsiteY77" fmla="*/ 5111086 h 5468203"/>
              <a:gd name="connsiteX78" fmla="*/ 385549 w 1562668"/>
              <a:gd name="connsiteY78" fmla="*/ 5070143 h 5468203"/>
              <a:gd name="connsiteX79" fmla="*/ 344606 w 1562668"/>
              <a:gd name="connsiteY79" fmla="*/ 5008728 h 5468203"/>
              <a:gd name="connsiteX80" fmla="*/ 351430 w 1562668"/>
              <a:gd name="connsiteY80" fmla="*/ 4851779 h 5468203"/>
              <a:gd name="connsiteX81" fmla="*/ 324134 w 1562668"/>
              <a:gd name="connsiteY81" fmla="*/ 4647062 h 5468203"/>
              <a:gd name="connsiteX82" fmla="*/ 310486 w 1562668"/>
              <a:gd name="connsiteY82" fmla="*/ 4435522 h 5468203"/>
              <a:gd name="connsiteX83" fmla="*/ 296839 w 1562668"/>
              <a:gd name="connsiteY83" fmla="*/ 4292220 h 5468203"/>
              <a:gd name="connsiteX84" fmla="*/ 283191 w 1562668"/>
              <a:gd name="connsiteY84" fmla="*/ 4060208 h 5468203"/>
              <a:gd name="connsiteX85" fmla="*/ 317310 w 1562668"/>
              <a:gd name="connsiteY85" fmla="*/ 3882788 h 5468203"/>
              <a:gd name="connsiteX86" fmla="*/ 344606 w 1562668"/>
              <a:gd name="connsiteY86" fmla="*/ 3671247 h 5468203"/>
              <a:gd name="connsiteX87" fmla="*/ 358253 w 1562668"/>
              <a:gd name="connsiteY87" fmla="*/ 3500650 h 5468203"/>
              <a:gd name="connsiteX88" fmla="*/ 385549 w 1562668"/>
              <a:gd name="connsiteY88" fmla="*/ 3336877 h 5468203"/>
              <a:gd name="connsiteX89" fmla="*/ 371901 w 1562668"/>
              <a:gd name="connsiteY89" fmla="*/ 3016155 h 5468203"/>
              <a:gd name="connsiteX90" fmla="*/ 358253 w 1562668"/>
              <a:gd name="connsiteY90" fmla="*/ 2866029 h 5468203"/>
              <a:gd name="connsiteX91" fmla="*/ 214952 w 1562668"/>
              <a:gd name="connsiteY91" fmla="*/ 2729552 h 5468203"/>
              <a:gd name="connsiteX92" fmla="*/ 119418 w 1562668"/>
              <a:gd name="connsiteY92" fmla="*/ 2545307 h 5468203"/>
              <a:gd name="connsiteX93" fmla="*/ 44355 w 1562668"/>
              <a:gd name="connsiteY93" fmla="*/ 2299647 h 5468203"/>
              <a:gd name="connsiteX94" fmla="*/ 10236 w 1562668"/>
              <a:gd name="connsiteY94" fmla="*/ 2122226 h 5468203"/>
              <a:gd name="connsiteX95" fmla="*/ 3412 w 1562668"/>
              <a:gd name="connsiteY95" fmla="*/ 1733265 h 5468203"/>
              <a:gd name="connsiteX96" fmla="*/ 30707 w 1562668"/>
              <a:gd name="connsiteY96" fmla="*/ 1494429 h 5468203"/>
              <a:gd name="connsiteX97" fmla="*/ 71650 w 1562668"/>
              <a:gd name="connsiteY97" fmla="*/ 1296537 h 5468203"/>
              <a:gd name="connsiteX98" fmla="*/ 92122 w 1562668"/>
              <a:gd name="connsiteY98" fmla="*/ 1173707 h 5468203"/>
              <a:gd name="connsiteX99" fmla="*/ 126242 w 1562668"/>
              <a:gd name="connsiteY99" fmla="*/ 1064525 h 5468203"/>
              <a:gd name="connsiteX100" fmla="*/ 174009 w 1562668"/>
              <a:gd name="connsiteY100" fmla="*/ 982638 h 5468203"/>
              <a:gd name="connsiteX101" fmla="*/ 310486 w 1562668"/>
              <a:gd name="connsiteY101" fmla="*/ 928047 h 5468203"/>
              <a:gd name="connsiteX102" fmla="*/ 487907 w 1562668"/>
              <a:gd name="connsiteY102" fmla="*/ 846161 h 5468203"/>
              <a:gd name="connsiteX103" fmla="*/ 603913 w 1562668"/>
              <a:gd name="connsiteY103" fmla="*/ 791570 h 5468203"/>
              <a:gd name="connsiteX104" fmla="*/ 658504 w 1562668"/>
              <a:gd name="connsiteY104" fmla="*/ 750626 h 5468203"/>
              <a:gd name="connsiteX105" fmla="*/ 685800 w 1562668"/>
              <a:gd name="connsiteY105" fmla="*/ 702859 h 5468203"/>
              <a:gd name="connsiteX106" fmla="*/ 685800 w 1562668"/>
              <a:gd name="connsiteY106" fmla="*/ 641444 h 5468203"/>
              <a:gd name="connsiteX107" fmla="*/ 672152 w 1562668"/>
              <a:gd name="connsiteY107" fmla="*/ 580029 h 5468203"/>
              <a:gd name="connsiteX108" fmla="*/ 658504 w 1562668"/>
              <a:gd name="connsiteY108" fmla="*/ 539086 h 5468203"/>
              <a:gd name="connsiteX109" fmla="*/ 603913 w 1562668"/>
              <a:gd name="connsiteY109" fmla="*/ 491319 h 5468203"/>
              <a:gd name="connsiteX110" fmla="*/ 590265 w 1562668"/>
              <a:gd name="connsiteY110" fmla="*/ 464023 h 5468203"/>
              <a:gd name="connsiteX111" fmla="*/ 576618 w 1562668"/>
              <a:gd name="connsiteY111" fmla="*/ 409432 h 5468203"/>
              <a:gd name="connsiteX112" fmla="*/ 556146 w 1562668"/>
              <a:gd name="connsiteY112" fmla="*/ 348017 h 5468203"/>
              <a:gd name="connsiteX113" fmla="*/ 569794 w 1562668"/>
              <a:gd name="connsiteY113" fmla="*/ 327546 h 5468203"/>
              <a:gd name="connsiteX114" fmla="*/ 569794 w 1562668"/>
              <a:gd name="connsiteY114" fmla="*/ 266131 h 5468203"/>
              <a:gd name="connsiteX115" fmla="*/ 583442 w 1562668"/>
              <a:gd name="connsiteY115" fmla="*/ 177420 h 5468203"/>
              <a:gd name="connsiteX116" fmla="*/ 617561 w 1562668"/>
              <a:gd name="connsiteY116" fmla="*/ 109182 h 54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62668" h="5468203">
                <a:moveTo>
                  <a:pt x="617561" y="109182"/>
                </a:moveTo>
                <a:cubicBezTo>
                  <a:pt x="641445" y="83024"/>
                  <a:pt x="693761" y="38668"/>
                  <a:pt x="726743" y="20471"/>
                </a:cubicBezTo>
                <a:cubicBezTo>
                  <a:pt x="759725" y="2274"/>
                  <a:pt x="775647" y="0"/>
                  <a:pt x="815453" y="0"/>
                </a:cubicBezTo>
                <a:cubicBezTo>
                  <a:pt x="855259" y="0"/>
                  <a:pt x="925773" y="7961"/>
                  <a:pt x="965579" y="20471"/>
                </a:cubicBezTo>
                <a:cubicBezTo>
                  <a:pt x="1005385" y="32981"/>
                  <a:pt x="1030406" y="54590"/>
                  <a:pt x="1054289" y="75062"/>
                </a:cubicBezTo>
                <a:cubicBezTo>
                  <a:pt x="1078172" y="95534"/>
                  <a:pt x="1096370" y="113731"/>
                  <a:pt x="1108880" y="143301"/>
                </a:cubicBezTo>
                <a:cubicBezTo>
                  <a:pt x="1121390" y="172871"/>
                  <a:pt x="1129352" y="211540"/>
                  <a:pt x="1129352" y="252483"/>
                </a:cubicBezTo>
                <a:cubicBezTo>
                  <a:pt x="1129352" y="293426"/>
                  <a:pt x="1117978" y="342331"/>
                  <a:pt x="1108880" y="388961"/>
                </a:cubicBezTo>
                <a:cubicBezTo>
                  <a:pt x="1099782" y="435591"/>
                  <a:pt x="1089546" y="489044"/>
                  <a:pt x="1074761" y="532262"/>
                </a:cubicBezTo>
                <a:cubicBezTo>
                  <a:pt x="1059976" y="575480"/>
                  <a:pt x="1020170" y="648268"/>
                  <a:pt x="1020170" y="648268"/>
                </a:cubicBezTo>
                <a:cubicBezTo>
                  <a:pt x="1003110" y="684662"/>
                  <a:pt x="978090" y="722193"/>
                  <a:pt x="972403" y="750626"/>
                </a:cubicBezTo>
                <a:cubicBezTo>
                  <a:pt x="966716" y="779059"/>
                  <a:pt x="975814" y="801805"/>
                  <a:pt x="986050" y="818865"/>
                </a:cubicBezTo>
                <a:cubicBezTo>
                  <a:pt x="996286" y="835925"/>
                  <a:pt x="1005385" y="835925"/>
                  <a:pt x="1033818" y="852985"/>
                </a:cubicBezTo>
                <a:cubicBezTo>
                  <a:pt x="1062251" y="870045"/>
                  <a:pt x="1113430" y="898477"/>
                  <a:pt x="1156648" y="921223"/>
                </a:cubicBezTo>
                <a:cubicBezTo>
                  <a:pt x="1199866" y="943969"/>
                  <a:pt x="1260143" y="972402"/>
                  <a:pt x="1293125" y="989462"/>
                </a:cubicBezTo>
                <a:cubicBezTo>
                  <a:pt x="1326107" y="1006522"/>
                  <a:pt x="1338618" y="999698"/>
                  <a:pt x="1354540" y="1023582"/>
                </a:cubicBezTo>
                <a:cubicBezTo>
                  <a:pt x="1370462" y="1047466"/>
                  <a:pt x="1375011" y="1061113"/>
                  <a:pt x="1388659" y="1132764"/>
                </a:cubicBezTo>
                <a:cubicBezTo>
                  <a:pt x="1402307" y="1204415"/>
                  <a:pt x="1418230" y="1342029"/>
                  <a:pt x="1436427" y="1453486"/>
                </a:cubicBezTo>
                <a:cubicBezTo>
                  <a:pt x="1454624" y="1564943"/>
                  <a:pt x="1479645" y="1668438"/>
                  <a:pt x="1497842" y="1801504"/>
                </a:cubicBezTo>
                <a:cubicBezTo>
                  <a:pt x="1516039" y="1934570"/>
                  <a:pt x="1535373" y="2114265"/>
                  <a:pt x="1545609" y="2251880"/>
                </a:cubicBezTo>
                <a:cubicBezTo>
                  <a:pt x="1555845" y="2389495"/>
                  <a:pt x="1556982" y="2543033"/>
                  <a:pt x="1559256" y="2627194"/>
                </a:cubicBezTo>
                <a:cubicBezTo>
                  <a:pt x="1561530" y="2711355"/>
                  <a:pt x="1562668" y="2728414"/>
                  <a:pt x="1559256" y="2756847"/>
                </a:cubicBezTo>
                <a:cubicBezTo>
                  <a:pt x="1555844" y="2785280"/>
                  <a:pt x="1541060" y="2773907"/>
                  <a:pt x="1538785" y="2797791"/>
                </a:cubicBezTo>
                <a:cubicBezTo>
                  <a:pt x="1536511" y="2821675"/>
                  <a:pt x="1550158" y="2868304"/>
                  <a:pt x="1545609" y="2900149"/>
                </a:cubicBezTo>
                <a:cubicBezTo>
                  <a:pt x="1541060" y="2931994"/>
                  <a:pt x="1522862" y="2963838"/>
                  <a:pt x="1511489" y="2988859"/>
                </a:cubicBezTo>
                <a:cubicBezTo>
                  <a:pt x="1500116" y="3013880"/>
                  <a:pt x="1491018" y="3037763"/>
                  <a:pt x="1477370" y="3050274"/>
                </a:cubicBezTo>
                <a:cubicBezTo>
                  <a:pt x="1463722" y="3062785"/>
                  <a:pt x="1448937" y="3059373"/>
                  <a:pt x="1429603" y="3063922"/>
                </a:cubicBezTo>
                <a:cubicBezTo>
                  <a:pt x="1410269" y="3068471"/>
                  <a:pt x="1379561" y="3080982"/>
                  <a:pt x="1361364" y="3077570"/>
                </a:cubicBezTo>
                <a:cubicBezTo>
                  <a:pt x="1343167" y="3074158"/>
                  <a:pt x="1331794" y="3047999"/>
                  <a:pt x="1320421" y="3043450"/>
                </a:cubicBezTo>
                <a:cubicBezTo>
                  <a:pt x="1309048" y="3038901"/>
                  <a:pt x="1302223" y="3010468"/>
                  <a:pt x="1293125" y="3050274"/>
                </a:cubicBezTo>
                <a:cubicBezTo>
                  <a:pt x="1284027" y="3090080"/>
                  <a:pt x="1278340" y="3199262"/>
                  <a:pt x="1265830" y="3282286"/>
                </a:cubicBezTo>
                <a:cubicBezTo>
                  <a:pt x="1253320" y="3365310"/>
                  <a:pt x="1229435" y="3442647"/>
                  <a:pt x="1218062" y="3548417"/>
                </a:cubicBezTo>
                <a:cubicBezTo>
                  <a:pt x="1206689" y="3654187"/>
                  <a:pt x="1203277" y="3792940"/>
                  <a:pt x="1197591" y="3916907"/>
                </a:cubicBezTo>
                <a:cubicBezTo>
                  <a:pt x="1191905" y="4040874"/>
                  <a:pt x="1182806" y="4159154"/>
                  <a:pt x="1183943" y="4292220"/>
                </a:cubicBezTo>
                <a:cubicBezTo>
                  <a:pt x="1185080" y="4425286"/>
                  <a:pt x="1204415" y="4627728"/>
                  <a:pt x="1204415" y="4715301"/>
                </a:cubicBezTo>
                <a:cubicBezTo>
                  <a:pt x="1204415" y="4802874"/>
                  <a:pt x="1186218" y="4797187"/>
                  <a:pt x="1183943" y="4817659"/>
                </a:cubicBezTo>
                <a:cubicBezTo>
                  <a:pt x="1181668" y="4838131"/>
                  <a:pt x="1185081" y="4826758"/>
                  <a:pt x="1190767" y="4838131"/>
                </a:cubicBezTo>
                <a:cubicBezTo>
                  <a:pt x="1196453" y="4849504"/>
                  <a:pt x="1195316" y="4868838"/>
                  <a:pt x="1218062" y="4885898"/>
                </a:cubicBezTo>
                <a:cubicBezTo>
                  <a:pt x="1240808" y="4902958"/>
                  <a:pt x="1287439" y="4924567"/>
                  <a:pt x="1327245" y="4940489"/>
                </a:cubicBezTo>
                <a:cubicBezTo>
                  <a:pt x="1367051" y="4956411"/>
                  <a:pt x="1428465" y="4967784"/>
                  <a:pt x="1456898" y="4981432"/>
                </a:cubicBezTo>
                <a:cubicBezTo>
                  <a:pt x="1485331" y="4995080"/>
                  <a:pt x="1494430" y="5009866"/>
                  <a:pt x="1497842" y="5022376"/>
                </a:cubicBezTo>
                <a:cubicBezTo>
                  <a:pt x="1501254" y="5034886"/>
                  <a:pt x="1495567" y="5042847"/>
                  <a:pt x="1477370" y="5056495"/>
                </a:cubicBezTo>
                <a:cubicBezTo>
                  <a:pt x="1459173" y="5070143"/>
                  <a:pt x="1423916" y="5096301"/>
                  <a:pt x="1388659" y="5104262"/>
                </a:cubicBezTo>
                <a:cubicBezTo>
                  <a:pt x="1353402" y="5112223"/>
                  <a:pt x="1310185" y="5108811"/>
                  <a:pt x="1265830" y="5104262"/>
                </a:cubicBezTo>
                <a:cubicBezTo>
                  <a:pt x="1221475" y="5099713"/>
                  <a:pt x="1154373" y="5084928"/>
                  <a:pt x="1122528" y="5076967"/>
                </a:cubicBezTo>
                <a:cubicBezTo>
                  <a:pt x="1090683" y="5069006"/>
                  <a:pt x="1091821" y="5065593"/>
                  <a:pt x="1074761" y="5056495"/>
                </a:cubicBezTo>
                <a:cubicBezTo>
                  <a:pt x="1057701" y="5047397"/>
                  <a:pt x="1034955" y="5021239"/>
                  <a:pt x="1020170" y="5022376"/>
                </a:cubicBezTo>
                <a:cubicBezTo>
                  <a:pt x="1005385" y="5023513"/>
                  <a:pt x="1008796" y="5058770"/>
                  <a:pt x="986050" y="5063319"/>
                </a:cubicBezTo>
                <a:cubicBezTo>
                  <a:pt x="963304" y="5067868"/>
                  <a:pt x="914399" y="5059907"/>
                  <a:pt x="883692" y="5049671"/>
                </a:cubicBezTo>
                <a:cubicBezTo>
                  <a:pt x="852985" y="5039435"/>
                  <a:pt x="817728" y="5020101"/>
                  <a:pt x="801806" y="5001904"/>
                </a:cubicBezTo>
                <a:cubicBezTo>
                  <a:pt x="785884" y="4983707"/>
                  <a:pt x="787021" y="4963235"/>
                  <a:pt x="788158" y="4940489"/>
                </a:cubicBezTo>
                <a:cubicBezTo>
                  <a:pt x="789295" y="4917743"/>
                  <a:pt x="808630" y="4883623"/>
                  <a:pt x="808630" y="4865426"/>
                </a:cubicBezTo>
                <a:cubicBezTo>
                  <a:pt x="808630" y="4847229"/>
                  <a:pt x="794982" y="4859740"/>
                  <a:pt x="788158" y="4831307"/>
                </a:cubicBezTo>
                <a:cubicBezTo>
                  <a:pt x="781334" y="4802874"/>
                  <a:pt x="768823" y="4765342"/>
                  <a:pt x="767686" y="4694829"/>
                </a:cubicBezTo>
                <a:cubicBezTo>
                  <a:pt x="766549" y="4624316"/>
                  <a:pt x="779059" y="4493524"/>
                  <a:pt x="781334" y="4408226"/>
                </a:cubicBezTo>
                <a:cubicBezTo>
                  <a:pt x="783609" y="4322928"/>
                  <a:pt x="780197" y="4236492"/>
                  <a:pt x="781334" y="4183038"/>
                </a:cubicBezTo>
                <a:cubicBezTo>
                  <a:pt x="782471" y="4129584"/>
                  <a:pt x="788158" y="4111387"/>
                  <a:pt x="788158" y="4087504"/>
                </a:cubicBezTo>
                <a:cubicBezTo>
                  <a:pt x="788158" y="4063621"/>
                  <a:pt x="788158" y="4042012"/>
                  <a:pt x="781334" y="4039737"/>
                </a:cubicBezTo>
                <a:cubicBezTo>
                  <a:pt x="774510" y="4037462"/>
                  <a:pt x="758588" y="4022677"/>
                  <a:pt x="747215" y="4073856"/>
                </a:cubicBezTo>
                <a:cubicBezTo>
                  <a:pt x="735842" y="4125035"/>
                  <a:pt x="723331" y="4263787"/>
                  <a:pt x="713095" y="4346811"/>
                </a:cubicBezTo>
                <a:cubicBezTo>
                  <a:pt x="702859" y="4429835"/>
                  <a:pt x="692624" y="4516272"/>
                  <a:pt x="685800" y="4572000"/>
                </a:cubicBezTo>
                <a:cubicBezTo>
                  <a:pt x="678976" y="4627729"/>
                  <a:pt x="677839" y="4648200"/>
                  <a:pt x="672152" y="4681182"/>
                </a:cubicBezTo>
                <a:cubicBezTo>
                  <a:pt x="666465" y="4714164"/>
                  <a:pt x="653955" y="4742597"/>
                  <a:pt x="651680" y="4769892"/>
                </a:cubicBezTo>
                <a:cubicBezTo>
                  <a:pt x="649405" y="4797188"/>
                  <a:pt x="660779" y="4817660"/>
                  <a:pt x="658504" y="4844955"/>
                </a:cubicBezTo>
                <a:cubicBezTo>
                  <a:pt x="656230" y="4872251"/>
                  <a:pt x="635758" y="4907507"/>
                  <a:pt x="638033" y="4933665"/>
                </a:cubicBezTo>
                <a:cubicBezTo>
                  <a:pt x="640308" y="4959823"/>
                  <a:pt x="664191" y="4983707"/>
                  <a:pt x="672152" y="5001904"/>
                </a:cubicBezTo>
                <a:cubicBezTo>
                  <a:pt x="680113" y="5020101"/>
                  <a:pt x="683525" y="5025787"/>
                  <a:pt x="685800" y="5042847"/>
                </a:cubicBezTo>
                <a:cubicBezTo>
                  <a:pt x="688075" y="5059907"/>
                  <a:pt x="676702" y="5074692"/>
                  <a:pt x="685800" y="5104262"/>
                </a:cubicBezTo>
                <a:cubicBezTo>
                  <a:pt x="694898" y="5133832"/>
                  <a:pt x="714233" y="5174776"/>
                  <a:pt x="740391" y="5220268"/>
                </a:cubicBezTo>
                <a:cubicBezTo>
                  <a:pt x="766549" y="5265760"/>
                  <a:pt x="829101" y="5341960"/>
                  <a:pt x="842749" y="5377217"/>
                </a:cubicBezTo>
                <a:cubicBezTo>
                  <a:pt x="856397" y="5412474"/>
                  <a:pt x="841611" y="5417023"/>
                  <a:pt x="822277" y="5431808"/>
                </a:cubicBezTo>
                <a:cubicBezTo>
                  <a:pt x="802943" y="5446593"/>
                  <a:pt x="766549" y="5468203"/>
                  <a:pt x="726743" y="5465928"/>
                </a:cubicBezTo>
                <a:cubicBezTo>
                  <a:pt x="686937" y="5463654"/>
                  <a:pt x="625523" y="5432946"/>
                  <a:pt x="583442" y="5418161"/>
                </a:cubicBezTo>
                <a:cubicBezTo>
                  <a:pt x="541361" y="5403376"/>
                  <a:pt x="499280" y="5403375"/>
                  <a:pt x="474259" y="5377217"/>
                </a:cubicBezTo>
                <a:cubicBezTo>
                  <a:pt x="449238" y="5351059"/>
                  <a:pt x="444689" y="5289644"/>
                  <a:pt x="433316" y="5261211"/>
                </a:cubicBezTo>
                <a:cubicBezTo>
                  <a:pt x="421943" y="5232778"/>
                  <a:pt x="417394" y="5221405"/>
                  <a:pt x="406021" y="5206620"/>
                </a:cubicBezTo>
                <a:cubicBezTo>
                  <a:pt x="394648" y="5191835"/>
                  <a:pt x="369626" y="5188423"/>
                  <a:pt x="365077" y="5172501"/>
                </a:cubicBezTo>
                <a:cubicBezTo>
                  <a:pt x="360528" y="5156579"/>
                  <a:pt x="375313" y="5128146"/>
                  <a:pt x="378725" y="5111086"/>
                </a:cubicBezTo>
                <a:cubicBezTo>
                  <a:pt x="382137" y="5094026"/>
                  <a:pt x="391235" y="5087203"/>
                  <a:pt x="385549" y="5070143"/>
                </a:cubicBezTo>
                <a:cubicBezTo>
                  <a:pt x="379863" y="5053083"/>
                  <a:pt x="350292" y="5045122"/>
                  <a:pt x="344606" y="5008728"/>
                </a:cubicBezTo>
                <a:cubicBezTo>
                  <a:pt x="338920" y="4972334"/>
                  <a:pt x="354842" y="4912057"/>
                  <a:pt x="351430" y="4851779"/>
                </a:cubicBezTo>
                <a:cubicBezTo>
                  <a:pt x="348018" y="4791501"/>
                  <a:pt x="330958" y="4716438"/>
                  <a:pt x="324134" y="4647062"/>
                </a:cubicBezTo>
                <a:cubicBezTo>
                  <a:pt x="317310" y="4577686"/>
                  <a:pt x="315035" y="4494662"/>
                  <a:pt x="310486" y="4435522"/>
                </a:cubicBezTo>
                <a:cubicBezTo>
                  <a:pt x="305937" y="4376382"/>
                  <a:pt x="301388" y="4354772"/>
                  <a:pt x="296839" y="4292220"/>
                </a:cubicBezTo>
                <a:cubicBezTo>
                  <a:pt x="292290" y="4229668"/>
                  <a:pt x="279779" y="4128447"/>
                  <a:pt x="283191" y="4060208"/>
                </a:cubicBezTo>
                <a:cubicBezTo>
                  <a:pt x="286603" y="3991969"/>
                  <a:pt x="307074" y="3947615"/>
                  <a:pt x="317310" y="3882788"/>
                </a:cubicBezTo>
                <a:cubicBezTo>
                  <a:pt x="327546" y="3817961"/>
                  <a:pt x="337782" y="3734937"/>
                  <a:pt x="344606" y="3671247"/>
                </a:cubicBezTo>
                <a:cubicBezTo>
                  <a:pt x="351430" y="3607557"/>
                  <a:pt x="351429" y="3556378"/>
                  <a:pt x="358253" y="3500650"/>
                </a:cubicBezTo>
                <a:cubicBezTo>
                  <a:pt x="365077" y="3444922"/>
                  <a:pt x="383274" y="3417626"/>
                  <a:pt x="385549" y="3336877"/>
                </a:cubicBezTo>
                <a:cubicBezTo>
                  <a:pt x="387824" y="3256128"/>
                  <a:pt x="376450" y="3094630"/>
                  <a:pt x="371901" y="3016155"/>
                </a:cubicBezTo>
                <a:cubicBezTo>
                  <a:pt x="367352" y="2937680"/>
                  <a:pt x="384411" y="2913796"/>
                  <a:pt x="358253" y="2866029"/>
                </a:cubicBezTo>
                <a:cubicBezTo>
                  <a:pt x="332095" y="2818262"/>
                  <a:pt x="254758" y="2783006"/>
                  <a:pt x="214952" y="2729552"/>
                </a:cubicBezTo>
                <a:cubicBezTo>
                  <a:pt x="175146" y="2676098"/>
                  <a:pt x="147851" y="2616958"/>
                  <a:pt x="119418" y="2545307"/>
                </a:cubicBezTo>
                <a:cubicBezTo>
                  <a:pt x="90985" y="2473656"/>
                  <a:pt x="62552" y="2370161"/>
                  <a:pt x="44355" y="2299647"/>
                </a:cubicBezTo>
                <a:cubicBezTo>
                  <a:pt x="26158" y="2229134"/>
                  <a:pt x="17060" y="2216623"/>
                  <a:pt x="10236" y="2122226"/>
                </a:cubicBezTo>
                <a:cubicBezTo>
                  <a:pt x="3412" y="2027829"/>
                  <a:pt x="0" y="1837898"/>
                  <a:pt x="3412" y="1733265"/>
                </a:cubicBezTo>
                <a:cubicBezTo>
                  <a:pt x="6824" y="1628632"/>
                  <a:pt x="19334" y="1567217"/>
                  <a:pt x="30707" y="1494429"/>
                </a:cubicBezTo>
                <a:cubicBezTo>
                  <a:pt x="42080" y="1421641"/>
                  <a:pt x="61414" y="1349991"/>
                  <a:pt x="71650" y="1296537"/>
                </a:cubicBezTo>
                <a:cubicBezTo>
                  <a:pt x="81886" y="1243083"/>
                  <a:pt x="83023" y="1212376"/>
                  <a:pt x="92122" y="1173707"/>
                </a:cubicBezTo>
                <a:cubicBezTo>
                  <a:pt x="101221" y="1135038"/>
                  <a:pt x="112594" y="1096370"/>
                  <a:pt x="126242" y="1064525"/>
                </a:cubicBezTo>
                <a:cubicBezTo>
                  <a:pt x="139890" y="1032680"/>
                  <a:pt x="143302" y="1005384"/>
                  <a:pt x="174009" y="982638"/>
                </a:cubicBezTo>
                <a:cubicBezTo>
                  <a:pt x="204716" y="959892"/>
                  <a:pt x="258170" y="950793"/>
                  <a:pt x="310486" y="928047"/>
                </a:cubicBezTo>
                <a:cubicBezTo>
                  <a:pt x="362802" y="905301"/>
                  <a:pt x="487907" y="846161"/>
                  <a:pt x="487907" y="846161"/>
                </a:cubicBezTo>
                <a:cubicBezTo>
                  <a:pt x="536812" y="823415"/>
                  <a:pt x="575480" y="807493"/>
                  <a:pt x="603913" y="791570"/>
                </a:cubicBezTo>
                <a:cubicBezTo>
                  <a:pt x="632346" y="775648"/>
                  <a:pt x="644856" y="765411"/>
                  <a:pt x="658504" y="750626"/>
                </a:cubicBezTo>
                <a:cubicBezTo>
                  <a:pt x="672152" y="735841"/>
                  <a:pt x="681251" y="721056"/>
                  <a:pt x="685800" y="702859"/>
                </a:cubicBezTo>
                <a:cubicBezTo>
                  <a:pt x="690349" y="684662"/>
                  <a:pt x="688075" y="661916"/>
                  <a:pt x="685800" y="641444"/>
                </a:cubicBezTo>
                <a:cubicBezTo>
                  <a:pt x="683525" y="620972"/>
                  <a:pt x="676701" y="597089"/>
                  <a:pt x="672152" y="580029"/>
                </a:cubicBezTo>
                <a:cubicBezTo>
                  <a:pt x="667603" y="562969"/>
                  <a:pt x="669877" y="553871"/>
                  <a:pt x="658504" y="539086"/>
                </a:cubicBezTo>
                <a:cubicBezTo>
                  <a:pt x="647131" y="524301"/>
                  <a:pt x="615286" y="503829"/>
                  <a:pt x="603913" y="491319"/>
                </a:cubicBezTo>
                <a:cubicBezTo>
                  <a:pt x="592540" y="478809"/>
                  <a:pt x="594814" y="477671"/>
                  <a:pt x="590265" y="464023"/>
                </a:cubicBezTo>
                <a:cubicBezTo>
                  <a:pt x="585716" y="450375"/>
                  <a:pt x="582304" y="428766"/>
                  <a:pt x="576618" y="409432"/>
                </a:cubicBezTo>
                <a:cubicBezTo>
                  <a:pt x="570932" y="390098"/>
                  <a:pt x="557283" y="361665"/>
                  <a:pt x="556146" y="348017"/>
                </a:cubicBezTo>
                <a:cubicBezTo>
                  <a:pt x="555009" y="334369"/>
                  <a:pt x="567519" y="341194"/>
                  <a:pt x="569794" y="327546"/>
                </a:cubicBezTo>
                <a:cubicBezTo>
                  <a:pt x="572069" y="313898"/>
                  <a:pt x="567519" y="291152"/>
                  <a:pt x="569794" y="266131"/>
                </a:cubicBezTo>
                <a:cubicBezTo>
                  <a:pt x="572069" y="241110"/>
                  <a:pt x="575481" y="204716"/>
                  <a:pt x="583442" y="177420"/>
                </a:cubicBezTo>
                <a:cubicBezTo>
                  <a:pt x="591403" y="150124"/>
                  <a:pt x="593677" y="135340"/>
                  <a:pt x="617561" y="1091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st="177800" dir="168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 flipH="1">
            <a:off x="6648450" y="2838450"/>
            <a:ext cx="803275" cy="2813050"/>
          </a:xfrm>
          <a:custGeom>
            <a:avLst/>
            <a:gdLst>
              <a:gd name="connsiteX0" fmla="*/ 617561 w 1562668"/>
              <a:gd name="connsiteY0" fmla="*/ 109182 h 5468203"/>
              <a:gd name="connsiteX1" fmla="*/ 726743 w 1562668"/>
              <a:gd name="connsiteY1" fmla="*/ 20471 h 5468203"/>
              <a:gd name="connsiteX2" fmla="*/ 815453 w 1562668"/>
              <a:gd name="connsiteY2" fmla="*/ 0 h 5468203"/>
              <a:gd name="connsiteX3" fmla="*/ 965579 w 1562668"/>
              <a:gd name="connsiteY3" fmla="*/ 20471 h 5468203"/>
              <a:gd name="connsiteX4" fmla="*/ 1054289 w 1562668"/>
              <a:gd name="connsiteY4" fmla="*/ 75062 h 5468203"/>
              <a:gd name="connsiteX5" fmla="*/ 1108880 w 1562668"/>
              <a:gd name="connsiteY5" fmla="*/ 143301 h 5468203"/>
              <a:gd name="connsiteX6" fmla="*/ 1129352 w 1562668"/>
              <a:gd name="connsiteY6" fmla="*/ 252483 h 5468203"/>
              <a:gd name="connsiteX7" fmla="*/ 1108880 w 1562668"/>
              <a:gd name="connsiteY7" fmla="*/ 388961 h 5468203"/>
              <a:gd name="connsiteX8" fmla="*/ 1074761 w 1562668"/>
              <a:gd name="connsiteY8" fmla="*/ 532262 h 5468203"/>
              <a:gd name="connsiteX9" fmla="*/ 1020170 w 1562668"/>
              <a:gd name="connsiteY9" fmla="*/ 648268 h 5468203"/>
              <a:gd name="connsiteX10" fmla="*/ 972403 w 1562668"/>
              <a:gd name="connsiteY10" fmla="*/ 750626 h 5468203"/>
              <a:gd name="connsiteX11" fmla="*/ 986050 w 1562668"/>
              <a:gd name="connsiteY11" fmla="*/ 818865 h 5468203"/>
              <a:gd name="connsiteX12" fmla="*/ 1033818 w 1562668"/>
              <a:gd name="connsiteY12" fmla="*/ 852985 h 5468203"/>
              <a:gd name="connsiteX13" fmla="*/ 1156648 w 1562668"/>
              <a:gd name="connsiteY13" fmla="*/ 921223 h 5468203"/>
              <a:gd name="connsiteX14" fmla="*/ 1293125 w 1562668"/>
              <a:gd name="connsiteY14" fmla="*/ 989462 h 5468203"/>
              <a:gd name="connsiteX15" fmla="*/ 1354540 w 1562668"/>
              <a:gd name="connsiteY15" fmla="*/ 1023582 h 5468203"/>
              <a:gd name="connsiteX16" fmla="*/ 1388659 w 1562668"/>
              <a:gd name="connsiteY16" fmla="*/ 1132764 h 5468203"/>
              <a:gd name="connsiteX17" fmla="*/ 1436427 w 1562668"/>
              <a:gd name="connsiteY17" fmla="*/ 1453486 h 5468203"/>
              <a:gd name="connsiteX18" fmla="*/ 1497842 w 1562668"/>
              <a:gd name="connsiteY18" fmla="*/ 1801504 h 5468203"/>
              <a:gd name="connsiteX19" fmla="*/ 1545609 w 1562668"/>
              <a:gd name="connsiteY19" fmla="*/ 2251880 h 5468203"/>
              <a:gd name="connsiteX20" fmla="*/ 1559256 w 1562668"/>
              <a:gd name="connsiteY20" fmla="*/ 2627194 h 5468203"/>
              <a:gd name="connsiteX21" fmla="*/ 1559256 w 1562668"/>
              <a:gd name="connsiteY21" fmla="*/ 2756847 h 5468203"/>
              <a:gd name="connsiteX22" fmla="*/ 1538785 w 1562668"/>
              <a:gd name="connsiteY22" fmla="*/ 2797791 h 5468203"/>
              <a:gd name="connsiteX23" fmla="*/ 1545609 w 1562668"/>
              <a:gd name="connsiteY23" fmla="*/ 2900149 h 5468203"/>
              <a:gd name="connsiteX24" fmla="*/ 1511489 w 1562668"/>
              <a:gd name="connsiteY24" fmla="*/ 2988859 h 5468203"/>
              <a:gd name="connsiteX25" fmla="*/ 1477370 w 1562668"/>
              <a:gd name="connsiteY25" fmla="*/ 3050274 h 5468203"/>
              <a:gd name="connsiteX26" fmla="*/ 1429603 w 1562668"/>
              <a:gd name="connsiteY26" fmla="*/ 3063922 h 5468203"/>
              <a:gd name="connsiteX27" fmla="*/ 1361364 w 1562668"/>
              <a:gd name="connsiteY27" fmla="*/ 3077570 h 5468203"/>
              <a:gd name="connsiteX28" fmla="*/ 1320421 w 1562668"/>
              <a:gd name="connsiteY28" fmla="*/ 3043450 h 5468203"/>
              <a:gd name="connsiteX29" fmla="*/ 1293125 w 1562668"/>
              <a:gd name="connsiteY29" fmla="*/ 3050274 h 5468203"/>
              <a:gd name="connsiteX30" fmla="*/ 1265830 w 1562668"/>
              <a:gd name="connsiteY30" fmla="*/ 3282286 h 5468203"/>
              <a:gd name="connsiteX31" fmla="*/ 1218062 w 1562668"/>
              <a:gd name="connsiteY31" fmla="*/ 3548417 h 5468203"/>
              <a:gd name="connsiteX32" fmla="*/ 1197591 w 1562668"/>
              <a:gd name="connsiteY32" fmla="*/ 3916907 h 5468203"/>
              <a:gd name="connsiteX33" fmla="*/ 1183943 w 1562668"/>
              <a:gd name="connsiteY33" fmla="*/ 4292220 h 5468203"/>
              <a:gd name="connsiteX34" fmla="*/ 1204415 w 1562668"/>
              <a:gd name="connsiteY34" fmla="*/ 4715301 h 5468203"/>
              <a:gd name="connsiteX35" fmla="*/ 1183943 w 1562668"/>
              <a:gd name="connsiteY35" fmla="*/ 4817659 h 5468203"/>
              <a:gd name="connsiteX36" fmla="*/ 1190767 w 1562668"/>
              <a:gd name="connsiteY36" fmla="*/ 4838131 h 5468203"/>
              <a:gd name="connsiteX37" fmla="*/ 1218062 w 1562668"/>
              <a:gd name="connsiteY37" fmla="*/ 4885898 h 5468203"/>
              <a:gd name="connsiteX38" fmla="*/ 1327245 w 1562668"/>
              <a:gd name="connsiteY38" fmla="*/ 4940489 h 5468203"/>
              <a:gd name="connsiteX39" fmla="*/ 1456898 w 1562668"/>
              <a:gd name="connsiteY39" fmla="*/ 4981432 h 5468203"/>
              <a:gd name="connsiteX40" fmla="*/ 1497842 w 1562668"/>
              <a:gd name="connsiteY40" fmla="*/ 5022376 h 5468203"/>
              <a:gd name="connsiteX41" fmla="*/ 1477370 w 1562668"/>
              <a:gd name="connsiteY41" fmla="*/ 5056495 h 5468203"/>
              <a:gd name="connsiteX42" fmla="*/ 1388659 w 1562668"/>
              <a:gd name="connsiteY42" fmla="*/ 5104262 h 5468203"/>
              <a:gd name="connsiteX43" fmla="*/ 1265830 w 1562668"/>
              <a:gd name="connsiteY43" fmla="*/ 5104262 h 5468203"/>
              <a:gd name="connsiteX44" fmla="*/ 1122528 w 1562668"/>
              <a:gd name="connsiteY44" fmla="*/ 5076967 h 5468203"/>
              <a:gd name="connsiteX45" fmla="*/ 1074761 w 1562668"/>
              <a:gd name="connsiteY45" fmla="*/ 5056495 h 5468203"/>
              <a:gd name="connsiteX46" fmla="*/ 1020170 w 1562668"/>
              <a:gd name="connsiteY46" fmla="*/ 5022376 h 5468203"/>
              <a:gd name="connsiteX47" fmla="*/ 986050 w 1562668"/>
              <a:gd name="connsiteY47" fmla="*/ 5063319 h 5468203"/>
              <a:gd name="connsiteX48" fmla="*/ 883692 w 1562668"/>
              <a:gd name="connsiteY48" fmla="*/ 5049671 h 5468203"/>
              <a:gd name="connsiteX49" fmla="*/ 801806 w 1562668"/>
              <a:gd name="connsiteY49" fmla="*/ 5001904 h 5468203"/>
              <a:gd name="connsiteX50" fmla="*/ 788158 w 1562668"/>
              <a:gd name="connsiteY50" fmla="*/ 4940489 h 5468203"/>
              <a:gd name="connsiteX51" fmla="*/ 808630 w 1562668"/>
              <a:gd name="connsiteY51" fmla="*/ 4865426 h 5468203"/>
              <a:gd name="connsiteX52" fmla="*/ 788158 w 1562668"/>
              <a:gd name="connsiteY52" fmla="*/ 4831307 h 5468203"/>
              <a:gd name="connsiteX53" fmla="*/ 767686 w 1562668"/>
              <a:gd name="connsiteY53" fmla="*/ 4694829 h 5468203"/>
              <a:gd name="connsiteX54" fmla="*/ 781334 w 1562668"/>
              <a:gd name="connsiteY54" fmla="*/ 4408226 h 5468203"/>
              <a:gd name="connsiteX55" fmla="*/ 781334 w 1562668"/>
              <a:gd name="connsiteY55" fmla="*/ 4183038 h 5468203"/>
              <a:gd name="connsiteX56" fmla="*/ 788158 w 1562668"/>
              <a:gd name="connsiteY56" fmla="*/ 4087504 h 5468203"/>
              <a:gd name="connsiteX57" fmla="*/ 781334 w 1562668"/>
              <a:gd name="connsiteY57" fmla="*/ 4039737 h 5468203"/>
              <a:gd name="connsiteX58" fmla="*/ 747215 w 1562668"/>
              <a:gd name="connsiteY58" fmla="*/ 4073856 h 5468203"/>
              <a:gd name="connsiteX59" fmla="*/ 713095 w 1562668"/>
              <a:gd name="connsiteY59" fmla="*/ 4346811 h 5468203"/>
              <a:gd name="connsiteX60" fmla="*/ 685800 w 1562668"/>
              <a:gd name="connsiteY60" fmla="*/ 4572000 h 5468203"/>
              <a:gd name="connsiteX61" fmla="*/ 672152 w 1562668"/>
              <a:gd name="connsiteY61" fmla="*/ 4681182 h 5468203"/>
              <a:gd name="connsiteX62" fmla="*/ 651680 w 1562668"/>
              <a:gd name="connsiteY62" fmla="*/ 4769892 h 5468203"/>
              <a:gd name="connsiteX63" fmla="*/ 658504 w 1562668"/>
              <a:gd name="connsiteY63" fmla="*/ 4844955 h 5468203"/>
              <a:gd name="connsiteX64" fmla="*/ 638033 w 1562668"/>
              <a:gd name="connsiteY64" fmla="*/ 4933665 h 5468203"/>
              <a:gd name="connsiteX65" fmla="*/ 672152 w 1562668"/>
              <a:gd name="connsiteY65" fmla="*/ 5001904 h 5468203"/>
              <a:gd name="connsiteX66" fmla="*/ 685800 w 1562668"/>
              <a:gd name="connsiteY66" fmla="*/ 5042847 h 5468203"/>
              <a:gd name="connsiteX67" fmla="*/ 685800 w 1562668"/>
              <a:gd name="connsiteY67" fmla="*/ 5104262 h 5468203"/>
              <a:gd name="connsiteX68" fmla="*/ 740391 w 1562668"/>
              <a:gd name="connsiteY68" fmla="*/ 5220268 h 5468203"/>
              <a:gd name="connsiteX69" fmla="*/ 842749 w 1562668"/>
              <a:gd name="connsiteY69" fmla="*/ 5377217 h 5468203"/>
              <a:gd name="connsiteX70" fmla="*/ 822277 w 1562668"/>
              <a:gd name="connsiteY70" fmla="*/ 5431808 h 5468203"/>
              <a:gd name="connsiteX71" fmla="*/ 726743 w 1562668"/>
              <a:gd name="connsiteY71" fmla="*/ 5465928 h 5468203"/>
              <a:gd name="connsiteX72" fmla="*/ 583442 w 1562668"/>
              <a:gd name="connsiteY72" fmla="*/ 5418161 h 5468203"/>
              <a:gd name="connsiteX73" fmla="*/ 474259 w 1562668"/>
              <a:gd name="connsiteY73" fmla="*/ 5377217 h 5468203"/>
              <a:gd name="connsiteX74" fmla="*/ 433316 w 1562668"/>
              <a:gd name="connsiteY74" fmla="*/ 5261211 h 5468203"/>
              <a:gd name="connsiteX75" fmla="*/ 406021 w 1562668"/>
              <a:gd name="connsiteY75" fmla="*/ 5206620 h 5468203"/>
              <a:gd name="connsiteX76" fmla="*/ 365077 w 1562668"/>
              <a:gd name="connsiteY76" fmla="*/ 5172501 h 5468203"/>
              <a:gd name="connsiteX77" fmla="*/ 378725 w 1562668"/>
              <a:gd name="connsiteY77" fmla="*/ 5111086 h 5468203"/>
              <a:gd name="connsiteX78" fmla="*/ 385549 w 1562668"/>
              <a:gd name="connsiteY78" fmla="*/ 5070143 h 5468203"/>
              <a:gd name="connsiteX79" fmla="*/ 344606 w 1562668"/>
              <a:gd name="connsiteY79" fmla="*/ 5008728 h 5468203"/>
              <a:gd name="connsiteX80" fmla="*/ 351430 w 1562668"/>
              <a:gd name="connsiteY80" fmla="*/ 4851779 h 5468203"/>
              <a:gd name="connsiteX81" fmla="*/ 324134 w 1562668"/>
              <a:gd name="connsiteY81" fmla="*/ 4647062 h 5468203"/>
              <a:gd name="connsiteX82" fmla="*/ 310486 w 1562668"/>
              <a:gd name="connsiteY82" fmla="*/ 4435522 h 5468203"/>
              <a:gd name="connsiteX83" fmla="*/ 296839 w 1562668"/>
              <a:gd name="connsiteY83" fmla="*/ 4292220 h 5468203"/>
              <a:gd name="connsiteX84" fmla="*/ 283191 w 1562668"/>
              <a:gd name="connsiteY84" fmla="*/ 4060208 h 5468203"/>
              <a:gd name="connsiteX85" fmla="*/ 317310 w 1562668"/>
              <a:gd name="connsiteY85" fmla="*/ 3882788 h 5468203"/>
              <a:gd name="connsiteX86" fmla="*/ 344606 w 1562668"/>
              <a:gd name="connsiteY86" fmla="*/ 3671247 h 5468203"/>
              <a:gd name="connsiteX87" fmla="*/ 358253 w 1562668"/>
              <a:gd name="connsiteY87" fmla="*/ 3500650 h 5468203"/>
              <a:gd name="connsiteX88" fmla="*/ 385549 w 1562668"/>
              <a:gd name="connsiteY88" fmla="*/ 3336877 h 5468203"/>
              <a:gd name="connsiteX89" fmla="*/ 371901 w 1562668"/>
              <a:gd name="connsiteY89" fmla="*/ 3016155 h 5468203"/>
              <a:gd name="connsiteX90" fmla="*/ 358253 w 1562668"/>
              <a:gd name="connsiteY90" fmla="*/ 2866029 h 5468203"/>
              <a:gd name="connsiteX91" fmla="*/ 214952 w 1562668"/>
              <a:gd name="connsiteY91" fmla="*/ 2729552 h 5468203"/>
              <a:gd name="connsiteX92" fmla="*/ 119418 w 1562668"/>
              <a:gd name="connsiteY92" fmla="*/ 2545307 h 5468203"/>
              <a:gd name="connsiteX93" fmla="*/ 44355 w 1562668"/>
              <a:gd name="connsiteY93" fmla="*/ 2299647 h 5468203"/>
              <a:gd name="connsiteX94" fmla="*/ 10236 w 1562668"/>
              <a:gd name="connsiteY94" fmla="*/ 2122226 h 5468203"/>
              <a:gd name="connsiteX95" fmla="*/ 3412 w 1562668"/>
              <a:gd name="connsiteY95" fmla="*/ 1733265 h 5468203"/>
              <a:gd name="connsiteX96" fmla="*/ 30707 w 1562668"/>
              <a:gd name="connsiteY96" fmla="*/ 1494429 h 5468203"/>
              <a:gd name="connsiteX97" fmla="*/ 71650 w 1562668"/>
              <a:gd name="connsiteY97" fmla="*/ 1296537 h 5468203"/>
              <a:gd name="connsiteX98" fmla="*/ 92122 w 1562668"/>
              <a:gd name="connsiteY98" fmla="*/ 1173707 h 5468203"/>
              <a:gd name="connsiteX99" fmla="*/ 126242 w 1562668"/>
              <a:gd name="connsiteY99" fmla="*/ 1064525 h 5468203"/>
              <a:gd name="connsiteX100" fmla="*/ 174009 w 1562668"/>
              <a:gd name="connsiteY100" fmla="*/ 982638 h 5468203"/>
              <a:gd name="connsiteX101" fmla="*/ 310486 w 1562668"/>
              <a:gd name="connsiteY101" fmla="*/ 928047 h 5468203"/>
              <a:gd name="connsiteX102" fmla="*/ 487907 w 1562668"/>
              <a:gd name="connsiteY102" fmla="*/ 846161 h 5468203"/>
              <a:gd name="connsiteX103" fmla="*/ 603913 w 1562668"/>
              <a:gd name="connsiteY103" fmla="*/ 791570 h 5468203"/>
              <a:gd name="connsiteX104" fmla="*/ 658504 w 1562668"/>
              <a:gd name="connsiteY104" fmla="*/ 750626 h 5468203"/>
              <a:gd name="connsiteX105" fmla="*/ 685800 w 1562668"/>
              <a:gd name="connsiteY105" fmla="*/ 702859 h 5468203"/>
              <a:gd name="connsiteX106" fmla="*/ 685800 w 1562668"/>
              <a:gd name="connsiteY106" fmla="*/ 641444 h 5468203"/>
              <a:gd name="connsiteX107" fmla="*/ 672152 w 1562668"/>
              <a:gd name="connsiteY107" fmla="*/ 580029 h 5468203"/>
              <a:gd name="connsiteX108" fmla="*/ 658504 w 1562668"/>
              <a:gd name="connsiteY108" fmla="*/ 539086 h 5468203"/>
              <a:gd name="connsiteX109" fmla="*/ 603913 w 1562668"/>
              <a:gd name="connsiteY109" fmla="*/ 491319 h 5468203"/>
              <a:gd name="connsiteX110" fmla="*/ 590265 w 1562668"/>
              <a:gd name="connsiteY110" fmla="*/ 464023 h 5468203"/>
              <a:gd name="connsiteX111" fmla="*/ 576618 w 1562668"/>
              <a:gd name="connsiteY111" fmla="*/ 409432 h 5468203"/>
              <a:gd name="connsiteX112" fmla="*/ 556146 w 1562668"/>
              <a:gd name="connsiteY112" fmla="*/ 348017 h 5468203"/>
              <a:gd name="connsiteX113" fmla="*/ 569794 w 1562668"/>
              <a:gd name="connsiteY113" fmla="*/ 327546 h 5468203"/>
              <a:gd name="connsiteX114" fmla="*/ 569794 w 1562668"/>
              <a:gd name="connsiteY114" fmla="*/ 266131 h 5468203"/>
              <a:gd name="connsiteX115" fmla="*/ 583442 w 1562668"/>
              <a:gd name="connsiteY115" fmla="*/ 177420 h 5468203"/>
              <a:gd name="connsiteX116" fmla="*/ 617561 w 1562668"/>
              <a:gd name="connsiteY116" fmla="*/ 109182 h 54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62668" h="5468203">
                <a:moveTo>
                  <a:pt x="617561" y="109182"/>
                </a:moveTo>
                <a:cubicBezTo>
                  <a:pt x="641445" y="83024"/>
                  <a:pt x="693761" y="38668"/>
                  <a:pt x="726743" y="20471"/>
                </a:cubicBezTo>
                <a:cubicBezTo>
                  <a:pt x="759725" y="2274"/>
                  <a:pt x="775647" y="0"/>
                  <a:pt x="815453" y="0"/>
                </a:cubicBezTo>
                <a:cubicBezTo>
                  <a:pt x="855259" y="0"/>
                  <a:pt x="925773" y="7961"/>
                  <a:pt x="965579" y="20471"/>
                </a:cubicBezTo>
                <a:cubicBezTo>
                  <a:pt x="1005385" y="32981"/>
                  <a:pt x="1030406" y="54590"/>
                  <a:pt x="1054289" y="75062"/>
                </a:cubicBezTo>
                <a:cubicBezTo>
                  <a:pt x="1078172" y="95534"/>
                  <a:pt x="1096370" y="113731"/>
                  <a:pt x="1108880" y="143301"/>
                </a:cubicBezTo>
                <a:cubicBezTo>
                  <a:pt x="1121390" y="172871"/>
                  <a:pt x="1129352" y="211540"/>
                  <a:pt x="1129352" y="252483"/>
                </a:cubicBezTo>
                <a:cubicBezTo>
                  <a:pt x="1129352" y="293426"/>
                  <a:pt x="1117978" y="342331"/>
                  <a:pt x="1108880" y="388961"/>
                </a:cubicBezTo>
                <a:cubicBezTo>
                  <a:pt x="1099782" y="435591"/>
                  <a:pt x="1089546" y="489044"/>
                  <a:pt x="1074761" y="532262"/>
                </a:cubicBezTo>
                <a:cubicBezTo>
                  <a:pt x="1059976" y="575480"/>
                  <a:pt x="1020170" y="648268"/>
                  <a:pt x="1020170" y="648268"/>
                </a:cubicBezTo>
                <a:cubicBezTo>
                  <a:pt x="1003110" y="684662"/>
                  <a:pt x="978090" y="722193"/>
                  <a:pt x="972403" y="750626"/>
                </a:cubicBezTo>
                <a:cubicBezTo>
                  <a:pt x="966716" y="779059"/>
                  <a:pt x="975814" y="801805"/>
                  <a:pt x="986050" y="818865"/>
                </a:cubicBezTo>
                <a:cubicBezTo>
                  <a:pt x="996286" y="835925"/>
                  <a:pt x="1005385" y="835925"/>
                  <a:pt x="1033818" y="852985"/>
                </a:cubicBezTo>
                <a:cubicBezTo>
                  <a:pt x="1062251" y="870045"/>
                  <a:pt x="1113430" y="898477"/>
                  <a:pt x="1156648" y="921223"/>
                </a:cubicBezTo>
                <a:cubicBezTo>
                  <a:pt x="1199866" y="943969"/>
                  <a:pt x="1260143" y="972402"/>
                  <a:pt x="1293125" y="989462"/>
                </a:cubicBezTo>
                <a:cubicBezTo>
                  <a:pt x="1326107" y="1006522"/>
                  <a:pt x="1338618" y="999698"/>
                  <a:pt x="1354540" y="1023582"/>
                </a:cubicBezTo>
                <a:cubicBezTo>
                  <a:pt x="1370462" y="1047466"/>
                  <a:pt x="1375011" y="1061113"/>
                  <a:pt x="1388659" y="1132764"/>
                </a:cubicBezTo>
                <a:cubicBezTo>
                  <a:pt x="1402307" y="1204415"/>
                  <a:pt x="1418230" y="1342029"/>
                  <a:pt x="1436427" y="1453486"/>
                </a:cubicBezTo>
                <a:cubicBezTo>
                  <a:pt x="1454624" y="1564943"/>
                  <a:pt x="1479645" y="1668438"/>
                  <a:pt x="1497842" y="1801504"/>
                </a:cubicBezTo>
                <a:cubicBezTo>
                  <a:pt x="1516039" y="1934570"/>
                  <a:pt x="1535373" y="2114265"/>
                  <a:pt x="1545609" y="2251880"/>
                </a:cubicBezTo>
                <a:cubicBezTo>
                  <a:pt x="1555845" y="2389495"/>
                  <a:pt x="1556982" y="2543033"/>
                  <a:pt x="1559256" y="2627194"/>
                </a:cubicBezTo>
                <a:cubicBezTo>
                  <a:pt x="1561530" y="2711355"/>
                  <a:pt x="1562668" y="2728414"/>
                  <a:pt x="1559256" y="2756847"/>
                </a:cubicBezTo>
                <a:cubicBezTo>
                  <a:pt x="1555844" y="2785280"/>
                  <a:pt x="1541060" y="2773907"/>
                  <a:pt x="1538785" y="2797791"/>
                </a:cubicBezTo>
                <a:cubicBezTo>
                  <a:pt x="1536511" y="2821675"/>
                  <a:pt x="1550158" y="2868304"/>
                  <a:pt x="1545609" y="2900149"/>
                </a:cubicBezTo>
                <a:cubicBezTo>
                  <a:pt x="1541060" y="2931994"/>
                  <a:pt x="1522862" y="2963838"/>
                  <a:pt x="1511489" y="2988859"/>
                </a:cubicBezTo>
                <a:cubicBezTo>
                  <a:pt x="1500116" y="3013880"/>
                  <a:pt x="1491018" y="3037763"/>
                  <a:pt x="1477370" y="3050274"/>
                </a:cubicBezTo>
                <a:cubicBezTo>
                  <a:pt x="1463722" y="3062785"/>
                  <a:pt x="1448937" y="3059373"/>
                  <a:pt x="1429603" y="3063922"/>
                </a:cubicBezTo>
                <a:cubicBezTo>
                  <a:pt x="1410269" y="3068471"/>
                  <a:pt x="1379561" y="3080982"/>
                  <a:pt x="1361364" y="3077570"/>
                </a:cubicBezTo>
                <a:cubicBezTo>
                  <a:pt x="1343167" y="3074158"/>
                  <a:pt x="1331794" y="3047999"/>
                  <a:pt x="1320421" y="3043450"/>
                </a:cubicBezTo>
                <a:cubicBezTo>
                  <a:pt x="1309048" y="3038901"/>
                  <a:pt x="1302223" y="3010468"/>
                  <a:pt x="1293125" y="3050274"/>
                </a:cubicBezTo>
                <a:cubicBezTo>
                  <a:pt x="1284027" y="3090080"/>
                  <a:pt x="1278340" y="3199262"/>
                  <a:pt x="1265830" y="3282286"/>
                </a:cubicBezTo>
                <a:cubicBezTo>
                  <a:pt x="1253320" y="3365310"/>
                  <a:pt x="1229435" y="3442647"/>
                  <a:pt x="1218062" y="3548417"/>
                </a:cubicBezTo>
                <a:cubicBezTo>
                  <a:pt x="1206689" y="3654187"/>
                  <a:pt x="1203277" y="3792940"/>
                  <a:pt x="1197591" y="3916907"/>
                </a:cubicBezTo>
                <a:cubicBezTo>
                  <a:pt x="1191905" y="4040874"/>
                  <a:pt x="1182806" y="4159154"/>
                  <a:pt x="1183943" y="4292220"/>
                </a:cubicBezTo>
                <a:cubicBezTo>
                  <a:pt x="1185080" y="4425286"/>
                  <a:pt x="1204415" y="4627728"/>
                  <a:pt x="1204415" y="4715301"/>
                </a:cubicBezTo>
                <a:cubicBezTo>
                  <a:pt x="1204415" y="4802874"/>
                  <a:pt x="1186218" y="4797187"/>
                  <a:pt x="1183943" y="4817659"/>
                </a:cubicBezTo>
                <a:cubicBezTo>
                  <a:pt x="1181668" y="4838131"/>
                  <a:pt x="1185081" y="4826758"/>
                  <a:pt x="1190767" y="4838131"/>
                </a:cubicBezTo>
                <a:cubicBezTo>
                  <a:pt x="1196453" y="4849504"/>
                  <a:pt x="1195316" y="4868838"/>
                  <a:pt x="1218062" y="4885898"/>
                </a:cubicBezTo>
                <a:cubicBezTo>
                  <a:pt x="1240808" y="4902958"/>
                  <a:pt x="1287439" y="4924567"/>
                  <a:pt x="1327245" y="4940489"/>
                </a:cubicBezTo>
                <a:cubicBezTo>
                  <a:pt x="1367051" y="4956411"/>
                  <a:pt x="1428465" y="4967784"/>
                  <a:pt x="1456898" y="4981432"/>
                </a:cubicBezTo>
                <a:cubicBezTo>
                  <a:pt x="1485331" y="4995080"/>
                  <a:pt x="1494430" y="5009866"/>
                  <a:pt x="1497842" y="5022376"/>
                </a:cubicBezTo>
                <a:cubicBezTo>
                  <a:pt x="1501254" y="5034886"/>
                  <a:pt x="1495567" y="5042847"/>
                  <a:pt x="1477370" y="5056495"/>
                </a:cubicBezTo>
                <a:cubicBezTo>
                  <a:pt x="1459173" y="5070143"/>
                  <a:pt x="1423916" y="5096301"/>
                  <a:pt x="1388659" y="5104262"/>
                </a:cubicBezTo>
                <a:cubicBezTo>
                  <a:pt x="1353402" y="5112223"/>
                  <a:pt x="1310185" y="5108811"/>
                  <a:pt x="1265830" y="5104262"/>
                </a:cubicBezTo>
                <a:cubicBezTo>
                  <a:pt x="1221475" y="5099713"/>
                  <a:pt x="1154373" y="5084928"/>
                  <a:pt x="1122528" y="5076967"/>
                </a:cubicBezTo>
                <a:cubicBezTo>
                  <a:pt x="1090683" y="5069006"/>
                  <a:pt x="1091821" y="5065593"/>
                  <a:pt x="1074761" y="5056495"/>
                </a:cubicBezTo>
                <a:cubicBezTo>
                  <a:pt x="1057701" y="5047397"/>
                  <a:pt x="1034955" y="5021239"/>
                  <a:pt x="1020170" y="5022376"/>
                </a:cubicBezTo>
                <a:cubicBezTo>
                  <a:pt x="1005385" y="5023513"/>
                  <a:pt x="1008796" y="5058770"/>
                  <a:pt x="986050" y="5063319"/>
                </a:cubicBezTo>
                <a:cubicBezTo>
                  <a:pt x="963304" y="5067868"/>
                  <a:pt x="914399" y="5059907"/>
                  <a:pt x="883692" y="5049671"/>
                </a:cubicBezTo>
                <a:cubicBezTo>
                  <a:pt x="852985" y="5039435"/>
                  <a:pt x="817728" y="5020101"/>
                  <a:pt x="801806" y="5001904"/>
                </a:cubicBezTo>
                <a:cubicBezTo>
                  <a:pt x="785884" y="4983707"/>
                  <a:pt x="787021" y="4963235"/>
                  <a:pt x="788158" y="4940489"/>
                </a:cubicBezTo>
                <a:cubicBezTo>
                  <a:pt x="789295" y="4917743"/>
                  <a:pt x="808630" y="4883623"/>
                  <a:pt x="808630" y="4865426"/>
                </a:cubicBezTo>
                <a:cubicBezTo>
                  <a:pt x="808630" y="4847229"/>
                  <a:pt x="794982" y="4859740"/>
                  <a:pt x="788158" y="4831307"/>
                </a:cubicBezTo>
                <a:cubicBezTo>
                  <a:pt x="781334" y="4802874"/>
                  <a:pt x="768823" y="4765342"/>
                  <a:pt x="767686" y="4694829"/>
                </a:cubicBezTo>
                <a:cubicBezTo>
                  <a:pt x="766549" y="4624316"/>
                  <a:pt x="779059" y="4493524"/>
                  <a:pt x="781334" y="4408226"/>
                </a:cubicBezTo>
                <a:cubicBezTo>
                  <a:pt x="783609" y="4322928"/>
                  <a:pt x="780197" y="4236492"/>
                  <a:pt x="781334" y="4183038"/>
                </a:cubicBezTo>
                <a:cubicBezTo>
                  <a:pt x="782471" y="4129584"/>
                  <a:pt x="788158" y="4111387"/>
                  <a:pt x="788158" y="4087504"/>
                </a:cubicBezTo>
                <a:cubicBezTo>
                  <a:pt x="788158" y="4063621"/>
                  <a:pt x="788158" y="4042012"/>
                  <a:pt x="781334" y="4039737"/>
                </a:cubicBezTo>
                <a:cubicBezTo>
                  <a:pt x="774510" y="4037462"/>
                  <a:pt x="758588" y="4022677"/>
                  <a:pt x="747215" y="4073856"/>
                </a:cubicBezTo>
                <a:cubicBezTo>
                  <a:pt x="735842" y="4125035"/>
                  <a:pt x="723331" y="4263787"/>
                  <a:pt x="713095" y="4346811"/>
                </a:cubicBezTo>
                <a:cubicBezTo>
                  <a:pt x="702859" y="4429835"/>
                  <a:pt x="692624" y="4516272"/>
                  <a:pt x="685800" y="4572000"/>
                </a:cubicBezTo>
                <a:cubicBezTo>
                  <a:pt x="678976" y="4627729"/>
                  <a:pt x="677839" y="4648200"/>
                  <a:pt x="672152" y="4681182"/>
                </a:cubicBezTo>
                <a:cubicBezTo>
                  <a:pt x="666465" y="4714164"/>
                  <a:pt x="653955" y="4742597"/>
                  <a:pt x="651680" y="4769892"/>
                </a:cubicBezTo>
                <a:cubicBezTo>
                  <a:pt x="649405" y="4797188"/>
                  <a:pt x="660779" y="4817660"/>
                  <a:pt x="658504" y="4844955"/>
                </a:cubicBezTo>
                <a:cubicBezTo>
                  <a:pt x="656230" y="4872251"/>
                  <a:pt x="635758" y="4907507"/>
                  <a:pt x="638033" y="4933665"/>
                </a:cubicBezTo>
                <a:cubicBezTo>
                  <a:pt x="640308" y="4959823"/>
                  <a:pt x="664191" y="4983707"/>
                  <a:pt x="672152" y="5001904"/>
                </a:cubicBezTo>
                <a:cubicBezTo>
                  <a:pt x="680113" y="5020101"/>
                  <a:pt x="683525" y="5025787"/>
                  <a:pt x="685800" y="5042847"/>
                </a:cubicBezTo>
                <a:cubicBezTo>
                  <a:pt x="688075" y="5059907"/>
                  <a:pt x="676702" y="5074692"/>
                  <a:pt x="685800" y="5104262"/>
                </a:cubicBezTo>
                <a:cubicBezTo>
                  <a:pt x="694898" y="5133832"/>
                  <a:pt x="714233" y="5174776"/>
                  <a:pt x="740391" y="5220268"/>
                </a:cubicBezTo>
                <a:cubicBezTo>
                  <a:pt x="766549" y="5265760"/>
                  <a:pt x="829101" y="5341960"/>
                  <a:pt x="842749" y="5377217"/>
                </a:cubicBezTo>
                <a:cubicBezTo>
                  <a:pt x="856397" y="5412474"/>
                  <a:pt x="841611" y="5417023"/>
                  <a:pt x="822277" y="5431808"/>
                </a:cubicBezTo>
                <a:cubicBezTo>
                  <a:pt x="802943" y="5446593"/>
                  <a:pt x="766549" y="5468203"/>
                  <a:pt x="726743" y="5465928"/>
                </a:cubicBezTo>
                <a:cubicBezTo>
                  <a:pt x="686937" y="5463654"/>
                  <a:pt x="625523" y="5432946"/>
                  <a:pt x="583442" y="5418161"/>
                </a:cubicBezTo>
                <a:cubicBezTo>
                  <a:pt x="541361" y="5403376"/>
                  <a:pt x="499280" y="5403375"/>
                  <a:pt x="474259" y="5377217"/>
                </a:cubicBezTo>
                <a:cubicBezTo>
                  <a:pt x="449238" y="5351059"/>
                  <a:pt x="444689" y="5289644"/>
                  <a:pt x="433316" y="5261211"/>
                </a:cubicBezTo>
                <a:cubicBezTo>
                  <a:pt x="421943" y="5232778"/>
                  <a:pt x="417394" y="5221405"/>
                  <a:pt x="406021" y="5206620"/>
                </a:cubicBezTo>
                <a:cubicBezTo>
                  <a:pt x="394648" y="5191835"/>
                  <a:pt x="369626" y="5188423"/>
                  <a:pt x="365077" y="5172501"/>
                </a:cubicBezTo>
                <a:cubicBezTo>
                  <a:pt x="360528" y="5156579"/>
                  <a:pt x="375313" y="5128146"/>
                  <a:pt x="378725" y="5111086"/>
                </a:cubicBezTo>
                <a:cubicBezTo>
                  <a:pt x="382137" y="5094026"/>
                  <a:pt x="391235" y="5087203"/>
                  <a:pt x="385549" y="5070143"/>
                </a:cubicBezTo>
                <a:cubicBezTo>
                  <a:pt x="379863" y="5053083"/>
                  <a:pt x="350292" y="5045122"/>
                  <a:pt x="344606" y="5008728"/>
                </a:cubicBezTo>
                <a:cubicBezTo>
                  <a:pt x="338920" y="4972334"/>
                  <a:pt x="354842" y="4912057"/>
                  <a:pt x="351430" y="4851779"/>
                </a:cubicBezTo>
                <a:cubicBezTo>
                  <a:pt x="348018" y="4791501"/>
                  <a:pt x="330958" y="4716438"/>
                  <a:pt x="324134" y="4647062"/>
                </a:cubicBezTo>
                <a:cubicBezTo>
                  <a:pt x="317310" y="4577686"/>
                  <a:pt x="315035" y="4494662"/>
                  <a:pt x="310486" y="4435522"/>
                </a:cubicBezTo>
                <a:cubicBezTo>
                  <a:pt x="305937" y="4376382"/>
                  <a:pt x="301388" y="4354772"/>
                  <a:pt x="296839" y="4292220"/>
                </a:cubicBezTo>
                <a:cubicBezTo>
                  <a:pt x="292290" y="4229668"/>
                  <a:pt x="279779" y="4128447"/>
                  <a:pt x="283191" y="4060208"/>
                </a:cubicBezTo>
                <a:cubicBezTo>
                  <a:pt x="286603" y="3991969"/>
                  <a:pt x="307074" y="3947615"/>
                  <a:pt x="317310" y="3882788"/>
                </a:cubicBezTo>
                <a:cubicBezTo>
                  <a:pt x="327546" y="3817961"/>
                  <a:pt x="337782" y="3734937"/>
                  <a:pt x="344606" y="3671247"/>
                </a:cubicBezTo>
                <a:cubicBezTo>
                  <a:pt x="351430" y="3607557"/>
                  <a:pt x="351429" y="3556378"/>
                  <a:pt x="358253" y="3500650"/>
                </a:cubicBezTo>
                <a:cubicBezTo>
                  <a:pt x="365077" y="3444922"/>
                  <a:pt x="383274" y="3417626"/>
                  <a:pt x="385549" y="3336877"/>
                </a:cubicBezTo>
                <a:cubicBezTo>
                  <a:pt x="387824" y="3256128"/>
                  <a:pt x="376450" y="3094630"/>
                  <a:pt x="371901" y="3016155"/>
                </a:cubicBezTo>
                <a:cubicBezTo>
                  <a:pt x="367352" y="2937680"/>
                  <a:pt x="384411" y="2913796"/>
                  <a:pt x="358253" y="2866029"/>
                </a:cubicBezTo>
                <a:cubicBezTo>
                  <a:pt x="332095" y="2818262"/>
                  <a:pt x="254758" y="2783006"/>
                  <a:pt x="214952" y="2729552"/>
                </a:cubicBezTo>
                <a:cubicBezTo>
                  <a:pt x="175146" y="2676098"/>
                  <a:pt x="147851" y="2616958"/>
                  <a:pt x="119418" y="2545307"/>
                </a:cubicBezTo>
                <a:cubicBezTo>
                  <a:pt x="90985" y="2473656"/>
                  <a:pt x="62552" y="2370161"/>
                  <a:pt x="44355" y="2299647"/>
                </a:cubicBezTo>
                <a:cubicBezTo>
                  <a:pt x="26158" y="2229134"/>
                  <a:pt x="17060" y="2216623"/>
                  <a:pt x="10236" y="2122226"/>
                </a:cubicBezTo>
                <a:cubicBezTo>
                  <a:pt x="3412" y="2027829"/>
                  <a:pt x="0" y="1837898"/>
                  <a:pt x="3412" y="1733265"/>
                </a:cubicBezTo>
                <a:cubicBezTo>
                  <a:pt x="6824" y="1628632"/>
                  <a:pt x="19334" y="1567217"/>
                  <a:pt x="30707" y="1494429"/>
                </a:cubicBezTo>
                <a:cubicBezTo>
                  <a:pt x="42080" y="1421641"/>
                  <a:pt x="61414" y="1349991"/>
                  <a:pt x="71650" y="1296537"/>
                </a:cubicBezTo>
                <a:cubicBezTo>
                  <a:pt x="81886" y="1243083"/>
                  <a:pt x="83023" y="1212376"/>
                  <a:pt x="92122" y="1173707"/>
                </a:cubicBezTo>
                <a:cubicBezTo>
                  <a:pt x="101221" y="1135038"/>
                  <a:pt x="112594" y="1096370"/>
                  <a:pt x="126242" y="1064525"/>
                </a:cubicBezTo>
                <a:cubicBezTo>
                  <a:pt x="139890" y="1032680"/>
                  <a:pt x="143302" y="1005384"/>
                  <a:pt x="174009" y="982638"/>
                </a:cubicBezTo>
                <a:cubicBezTo>
                  <a:pt x="204716" y="959892"/>
                  <a:pt x="258170" y="950793"/>
                  <a:pt x="310486" y="928047"/>
                </a:cubicBezTo>
                <a:cubicBezTo>
                  <a:pt x="362802" y="905301"/>
                  <a:pt x="487907" y="846161"/>
                  <a:pt x="487907" y="846161"/>
                </a:cubicBezTo>
                <a:cubicBezTo>
                  <a:pt x="536812" y="823415"/>
                  <a:pt x="575480" y="807493"/>
                  <a:pt x="603913" y="791570"/>
                </a:cubicBezTo>
                <a:cubicBezTo>
                  <a:pt x="632346" y="775648"/>
                  <a:pt x="644856" y="765411"/>
                  <a:pt x="658504" y="750626"/>
                </a:cubicBezTo>
                <a:cubicBezTo>
                  <a:pt x="672152" y="735841"/>
                  <a:pt x="681251" y="721056"/>
                  <a:pt x="685800" y="702859"/>
                </a:cubicBezTo>
                <a:cubicBezTo>
                  <a:pt x="690349" y="684662"/>
                  <a:pt x="688075" y="661916"/>
                  <a:pt x="685800" y="641444"/>
                </a:cubicBezTo>
                <a:cubicBezTo>
                  <a:pt x="683525" y="620972"/>
                  <a:pt x="676701" y="597089"/>
                  <a:pt x="672152" y="580029"/>
                </a:cubicBezTo>
                <a:cubicBezTo>
                  <a:pt x="667603" y="562969"/>
                  <a:pt x="669877" y="553871"/>
                  <a:pt x="658504" y="539086"/>
                </a:cubicBezTo>
                <a:cubicBezTo>
                  <a:pt x="647131" y="524301"/>
                  <a:pt x="615286" y="503829"/>
                  <a:pt x="603913" y="491319"/>
                </a:cubicBezTo>
                <a:cubicBezTo>
                  <a:pt x="592540" y="478809"/>
                  <a:pt x="594814" y="477671"/>
                  <a:pt x="590265" y="464023"/>
                </a:cubicBezTo>
                <a:cubicBezTo>
                  <a:pt x="585716" y="450375"/>
                  <a:pt x="582304" y="428766"/>
                  <a:pt x="576618" y="409432"/>
                </a:cubicBezTo>
                <a:cubicBezTo>
                  <a:pt x="570932" y="390098"/>
                  <a:pt x="557283" y="361665"/>
                  <a:pt x="556146" y="348017"/>
                </a:cubicBezTo>
                <a:cubicBezTo>
                  <a:pt x="555009" y="334369"/>
                  <a:pt x="567519" y="341194"/>
                  <a:pt x="569794" y="327546"/>
                </a:cubicBezTo>
                <a:cubicBezTo>
                  <a:pt x="572069" y="313898"/>
                  <a:pt x="567519" y="291152"/>
                  <a:pt x="569794" y="266131"/>
                </a:cubicBezTo>
                <a:cubicBezTo>
                  <a:pt x="572069" y="241110"/>
                  <a:pt x="575481" y="204716"/>
                  <a:pt x="583442" y="177420"/>
                </a:cubicBezTo>
                <a:cubicBezTo>
                  <a:pt x="591403" y="150124"/>
                  <a:pt x="593677" y="135340"/>
                  <a:pt x="617561" y="1091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st="177800" dir="168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flipH="1">
            <a:off x="2819400" y="1916113"/>
            <a:ext cx="301625" cy="1055687"/>
          </a:xfrm>
          <a:custGeom>
            <a:avLst/>
            <a:gdLst>
              <a:gd name="connsiteX0" fmla="*/ 617561 w 1562668"/>
              <a:gd name="connsiteY0" fmla="*/ 109182 h 5468203"/>
              <a:gd name="connsiteX1" fmla="*/ 726743 w 1562668"/>
              <a:gd name="connsiteY1" fmla="*/ 20471 h 5468203"/>
              <a:gd name="connsiteX2" fmla="*/ 815453 w 1562668"/>
              <a:gd name="connsiteY2" fmla="*/ 0 h 5468203"/>
              <a:gd name="connsiteX3" fmla="*/ 965579 w 1562668"/>
              <a:gd name="connsiteY3" fmla="*/ 20471 h 5468203"/>
              <a:gd name="connsiteX4" fmla="*/ 1054289 w 1562668"/>
              <a:gd name="connsiteY4" fmla="*/ 75062 h 5468203"/>
              <a:gd name="connsiteX5" fmla="*/ 1108880 w 1562668"/>
              <a:gd name="connsiteY5" fmla="*/ 143301 h 5468203"/>
              <a:gd name="connsiteX6" fmla="*/ 1129352 w 1562668"/>
              <a:gd name="connsiteY6" fmla="*/ 252483 h 5468203"/>
              <a:gd name="connsiteX7" fmla="*/ 1108880 w 1562668"/>
              <a:gd name="connsiteY7" fmla="*/ 388961 h 5468203"/>
              <a:gd name="connsiteX8" fmla="*/ 1074761 w 1562668"/>
              <a:gd name="connsiteY8" fmla="*/ 532262 h 5468203"/>
              <a:gd name="connsiteX9" fmla="*/ 1020170 w 1562668"/>
              <a:gd name="connsiteY9" fmla="*/ 648268 h 5468203"/>
              <a:gd name="connsiteX10" fmla="*/ 972403 w 1562668"/>
              <a:gd name="connsiteY10" fmla="*/ 750626 h 5468203"/>
              <a:gd name="connsiteX11" fmla="*/ 986050 w 1562668"/>
              <a:gd name="connsiteY11" fmla="*/ 818865 h 5468203"/>
              <a:gd name="connsiteX12" fmla="*/ 1033818 w 1562668"/>
              <a:gd name="connsiteY12" fmla="*/ 852985 h 5468203"/>
              <a:gd name="connsiteX13" fmla="*/ 1156648 w 1562668"/>
              <a:gd name="connsiteY13" fmla="*/ 921223 h 5468203"/>
              <a:gd name="connsiteX14" fmla="*/ 1293125 w 1562668"/>
              <a:gd name="connsiteY14" fmla="*/ 989462 h 5468203"/>
              <a:gd name="connsiteX15" fmla="*/ 1354540 w 1562668"/>
              <a:gd name="connsiteY15" fmla="*/ 1023582 h 5468203"/>
              <a:gd name="connsiteX16" fmla="*/ 1388659 w 1562668"/>
              <a:gd name="connsiteY16" fmla="*/ 1132764 h 5468203"/>
              <a:gd name="connsiteX17" fmla="*/ 1436427 w 1562668"/>
              <a:gd name="connsiteY17" fmla="*/ 1453486 h 5468203"/>
              <a:gd name="connsiteX18" fmla="*/ 1497842 w 1562668"/>
              <a:gd name="connsiteY18" fmla="*/ 1801504 h 5468203"/>
              <a:gd name="connsiteX19" fmla="*/ 1545609 w 1562668"/>
              <a:gd name="connsiteY19" fmla="*/ 2251880 h 5468203"/>
              <a:gd name="connsiteX20" fmla="*/ 1559256 w 1562668"/>
              <a:gd name="connsiteY20" fmla="*/ 2627194 h 5468203"/>
              <a:gd name="connsiteX21" fmla="*/ 1559256 w 1562668"/>
              <a:gd name="connsiteY21" fmla="*/ 2756847 h 5468203"/>
              <a:gd name="connsiteX22" fmla="*/ 1538785 w 1562668"/>
              <a:gd name="connsiteY22" fmla="*/ 2797791 h 5468203"/>
              <a:gd name="connsiteX23" fmla="*/ 1545609 w 1562668"/>
              <a:gd name="connsiteY23" fmla="*/ 2900149 h 5468203"/>
              <a:gd name="connsiteX24" fmla="*/ 1511489 w 1562668"/>
              <a:gd name="connsiteY24" fmla="*/ 2988859 h 5468203"/>
              <a:gd name="connsiteX25" fmla="*/ 1477370 w 1562668"/>
              <a:gd name="connsiteY25" fmla="*/ 3050274 h 5468203"/>
              <a:gd name="connsiteX26" fmla="*/ 1429603 w 1562668"/>
              <a:gd name="connsiteY26" fmla="*/ 3063922 h 5468203"/>
              <a:gd name="connsiteX27" fmla="*/ 1361364 w 1562668"/>
              <a:gd name="connsiteY27" fmla="*/ 3077570 h 5468203"/>
              <a:gd name="connsiteX28" fmla="*/ 1320421 w 1562668"/>
              <a:gd name="connsiteY28" fmla="*/ 3043450 h 5468203"/>
              <a:gd name="connsiteX29" fmla="*/ 1293125 w 1562668"/>
              <a:gd name="connsiteY29" fmla="*/ 3050274 h 5468203"/>
              <a:gd name="connsiteX30" fmla="*/ 1265830 w 1562668"/>
              <a:gd name="connsiteY30" fmla="*/ 3282286 h 5468203"/>
              <a:gd name="connsiteX31" fmla="*/ 1218062 w 1562668"/>
              <a:gd name="connsiteY31" fmla="*/ 3548417 h 5468203"/>
              <a:gd name="connsiteX32" fmla="*/ 1197591 w 1562668"/>
              <a:gd name="connsiteY32" fmla="*/ 3916907 h 5468203"/>
              <a:gd name="connsiteX33" fmla="*/ 1183943 w 1562668"/>
              <a:gd name="connsiteY33" fmla="*/ 4292220 h 5468203"/>
              <a:gd name="connsiteX34" fmla="*/ 1204415 w 1562668"/>
              <a:gd name="connsiteY34" fmla="*/ 4715301 h 5468203"/>
              <a:gd name="connsiteX35" fmla="*/ 1183943 w 1562668"/>
              <a:gd name="connsiteY35" fmla="*/ 4817659 h 5468203"/>
              <a:gd name="connsiteX36" fmla="*/ 1190767 w 1562668"/>
              <a:gd name="connsiteY36" fmla="*/ 4838131 h 5468203"/>
              <a:gd name="connsiteX37" fmla="*/ 1218062 w 1562668"/>
              <a:gd name="connsiteY37" fmla="*/ 4885898 h 5468203"/>
              <a:gd name="connsiteX38" fmla="*/ 1327245 w 1562668"/>
              <a:gd name="connsiteY38" fmla="*/ 4940489 h 5468203"/>
              <a:gd name="connsiteX39" fmla="*/ 1456898 w 1562668"/>
              <a:gd name="connsiteY39" fmla="*/ 4981432 h 5468203"/>
              <a:gd name="connsiteX40" fmla="*/ 1497842 w 1562668"/>
              <a:gd name="connsiteY40" fmla="*/ 5022376 h 5468203"/>
              <a:gd name="connsiteX41" fmla="*/ 1477370 w 1562668"/>
              <a:gd name="connsiteY41" fmla="*/ 5056495 h 5468203"/>
              <a:gd name="connsiteX42" fmla="*/ 1388659 w 1562668"/>
              <a:gd name="connsiteY42" fmla="*/ 5104262 h 5468203"/>
              <a:gd name="connsiteX43" fmla="*/ 1265830 w 1562668"/>
              <a:gd name="connsiteY43" fmla="*/ 5104262 h 5468203"/>
              <a:gd name="connsiteX44" fmla="*/ 1122528 w 1562668"/>
              <a:gd name="connsiteY44" fmla="*/ 5076967 h 5468203"/>
              <a:gd name="connsiteX45" fmla="*/ 1074761 w 1562668"/>
              <a:gd name="connsiteY45" fmla="*/ 5056495 h 5468203"/>
              <a:gd name="connsiteX46" fmla="*/ 1020170 w 1562668"/>
              <a:gd name="connsiteY46" fmla="*/ 5022376 h 5468203"/>
              <a:gd name="connsiteX47" fmla="*/ 986050 w 1562668"/>
              <a:gd name="connsiteY47" fmla="*/ 5063319 h 5468203"/>
              <a:gd name="connsiteX48" fmla="*/ 883692 w 1562668"/>
              <a:gd name="connsiteY48" fmla="*/ 5049671 h 5468203"/>
              <a:gd name="connsiteX49" fmla="*/ 801806 w 1562668"/>
              <a:gd name="connsiteY49" fmla="*/ 5001904 h 5468203"/>
              <a:gd name="connsiteX50" fmla="*/ 788158 w 1562668"/>
              <a:gd name="connsiteY50" fmla="*/ 4940489 h 5468203"/>
              <a:gd name="connsiteX51" fmla="*/ 808630 w 1562668"/>
              <a:gd name="connsiteY51" fmla="*/ 4865426 h 5468203"/>
              <a:gd name="connsiteX52" fmla="*/ 788158 w 1562668"/>
              <a:gd name="connsiteY52" fmla="*/ 4831307 h 5468203"/>
              <a:gd name="connsiteX53" fmla="*/ 767686 w 1562668"/>
              <a:gd name="connsiteY53" fmla="*/ 4694829 h 5468203"/>
              <a:gd name="connsiteX54" fmla="*/ 781334 w 1562668"/>
              <a:gd name="connsiteY54" fmla="*/ 4408226 h 5468203"/>
              <a:gd name="connsiteX55" fmla="*/ 781334 w 1562668"/>
              <a:gd name="connsiteY55" fmla="*/ 4183038 h 5468203"/>
              <a:gd name="connsiteX56" fmla="*/ 788158 w 1562668"/>
              <a:gd name="connsiteY56" fmla="*/ 4087504 h 5468203"/>
              <a:gd name="connsiteX57" fmla="*/ 781334 w 1562668"/>
              <a:gd name="connsiteY57" fmla="*/ 4039737 h 5468203"/>
              <a:gd name="connsiteX58" fmla="*/ 747215 w 1562668"/>
              <a:gd name="connsiteY58" fmla="*/ 4073856 h 5468203"/>
              <a:gd name="connsiteX59" fmla="*/ 713095 w 1562668"/>
              <a:gd name="connsiteY59" fmla="*/ 4346811 h 5468203"/>
              <a:gd name="connsiteX60" fmla="*/ 685800 w 1562668"/>
              <a:gd name="connsiteY60" fmla="*/ 4572000 h 5468203"/>
              <a:gd name="connsiteX61" fmla="*/ 672152 w 1562668"/>
              <a:gd name="connsiteY61" fmla="*/ 4681182 h 5468203"/>
              <a:gd name="connsiteX62" fmla="*/ 651680 w 1562668"/>
              <a:gd name="connsiteY62" fmla="*/ 4769892 h 5468203"/>
              <a:gd name="connsiteX63" fmla="*/ 658504 w 1562668"/>
              <a:gd name="connsiteY63" fmla="*/ 4844955 h 5468203"/>
              <a:gd name="connsiteX64" fmla="*/ 638033 w 1562668"/>
              <a:gd name="connsiteY64" fmla="*/ 4933665 h 5468203"/>
              <a:gd name="connsiteX65" fmla="*/ 672152 w 1562668"/>
              <a:gd name="connsiteY65" fmla="*/ 5001904 h 5468203"/>
              <a:gd name="connsiteX66" fmla="*/ 685800 w 1562668"/>
              <a:gd name="connsiteY66" fmla="*/ 5042847 h 5468203"/>
              <a:gd name="connsiteX67" fmla="*/ 685800 w 1562668"/>
              <a:gd name="connsiteY67" fmla="*/ 5104262 h 5468203"/>
              <a:gd name="connsiteX68" fmla="*/ 740391 w 1562668"/>
              <a:gd name="connsiteY68" fmla="*/ 5220268 h 5468203"/>
              <a:gd name="connsiteX69" fmla="*/ 842749 w 1562668"/>
              <a:gd name="connsiteY69" fmla="*/ 5377217 h 5468203"/>
              <a:gd name="connsiteX70" fmla="*/ 822277 w 1562668"/>
              <a:gd name="connsiteY70" fmla="*/ 5431808 h 5468203"/>
              <a:gd name="connsiteX71" fmla="*/ 726743 w 1562668"/>
              <a:gd name="connsiteY71" fmla="*/ 5465928 h 5468203"/>
              <a:gd name="connsiteX72" fmla="*/ 583442 w 1562668"/>
              <a:gd name="connsiteY72" fmla="*/ 5418161 h 5468203"/>
              <a:gd name="connsiteX73" fmla="*/ 474259 w 1562668"/>
              <a:gd name="connsiteY73" fmla="*/ 5377217 h 5468203"/>
              <a:gd name="connsiteX74" fmla="*/ 433316 w 1562668"/>
              <a:gd name="connsiteY74" fmla="*/ 5261211 h 5468203"/>
              <a:gd name="connsiteX75" fmla="*/ 406021 w 1562668"/>
              <a:gd name="connsiteY75" fmla="*/ 5206620 h 5468203"/>
              <a:gd name="connsiteX76" fmla="*/ 365077 w 1562668"/>
              <a:gd name="connsiteY76" fmla="*/ 5172501 h 5468203"/>
              <a:gd name="connsiteX77" fmla="*/ 378725 w 1562668"/>
              <a:gd name="connsiteY77" fmla="*/ 5111086 h 5468203"/>
              <a:gd name="connsiteX78" fmla="*/ 385549 w 1562668"/>
              <a:gd name="connsiteY78" fmla="*/ 5070143 h 5468203"/>
              <a:gd name="connsiteX79" fmla="*/ 344606 w 1562668"/>
              <a:gd name="connsiteY79" fmla="*/ 5008728 h 5468203"/>
              <a:gd name="connsiteX80" fmla="*/ 351430 w 1562668"/>
              <a:gd name="connsiteY80" fmla="*/ 4851779 h 5468203"/>
              <a:gd name="connsiteX81" fmla="*/ 324134 w 1562668"/>
              <a:gd name="connsiteY81" fmla="*/ 4647062 h 5468203"/>
              <a:gd name="connsiteX82" fmla="*/ 310486 w 1562668"/>
              <a:gd name="connsiteY82" fmla="*/ 4435522 h 5468203"/>
              <a:gd name="connsiteX83" fmla="*/ 296839 w 1562668"/>
              <a:gd name="connsiteY83" fmla="*/ 4292220 h 5468203"/>
              <a:gd name="connsiteX84" fmla="*/ 283191 w 1562668"/>
              <a:gd name="connsiteY84" fmla="*/ 4060208 h 5468203"/>
              <a:gd name="connsiteX85" fmla="*/ 317310 w 1562668"/>
              <a:gd name="connsiteY85" fmla="*/ 3882788 h 5468203"/>
              <a:gd name="connsiteX86" fmla="*/ 344606 w 1562668"/>
              <a:gd name="connsiteY86" fmla="*/ 3671247 h 5468203"/>
              <a:gd name="connsiteX87" fmla="*/ 358253 w 1562668"/>
              <a:gd name="connsiteY87" fmla="*/ 3500650 h 5468203"/>
              <a:gd name="connsiteX88" fmla="*/ 385549 w 1562668"/>
              <a:gd name="connsiteY88" fmla="*/ 3336877 h 5468203"/>
              <a:gd name="connsiteX89" fmla="*/ 371901 w 1562668"/>
              <a:gd name="connsiteY89" fmla="*/ 3016155 h 5468203"/>
              <a:gd name="connsiteX90" fmla="*/ 358253 w 1562668"/>
              <a:gd name="connsiteY90" fmla="*/ 2866029 h 5468203"/>
              <a:gd name="connsiteX91" fmla="*/ 214952 w 1562668"/>
              <a:gd name="connsiteY91" fmla="*/ 2729552 h 5468203"/>
              <a:gd name="connsiteX92" fmla="*/ 119418 w 1562668"/>
              <a:gd name="connsiteY92" fmla="*/ 2545307 h 5468203"/>
              <a:gd name="connsiteX93" fmla="*/ 44355 w 1562668"/>
              <a:gd name="connsiteY93" fmla="*/ 2299647 h 5468203"/>
              <a:gd name="connsiteX94" fmla="*/ 10236 w 1562668"/>
              <a:gd name="connsiteY94" fmla="*/ 2122226 h 5468203"/>
              <a:gd name="connsiteX95" fmla="*/ 3412 w 1562668"/>
              <a:gd name="connsiteY95" fmla="*/ 1733265 h 5468203"/>
              <a:gd name="connsiteX96" fmla="*/ 30707 w 1562668"/>
              <a:gd name="connsiteY96" fmla="*/ 1494429 h 5468203"/>
              <a:gd name="connsiteX97" fmla="*/ 71650 w 1562668"/>
              <a:gd name="connsiteY97" fmla="*/ 1296537 h 5468203"/>
              <a:gd name="connsiteX98" fmla="*/ 92122 w 1562668"/>
              <a:gd name="connsiteY98" fmla="*/ 1173707 h 5468203"/>
              <a:gd name="connsiteX99" fmla="*/ 126242 w 1562668"/>
              <a:gd name="connsiteY99" fmla="*/ 1064525 h 5468203"/>
              <a:gd name="connsiteX100" fmla="*/ 174009 w 1562668"/>
              <a:gd name="connsiteY100" fmla="*/ 982638 h 5468203"/>
              <a:gd name="connsiteX101" fmla="*/ 310486 w 1562668"/>
              <a:gd name="connsiteY101" fmla="*/ 928047 h 5468203"/>
              <a:gd name="connsiteX102" fmla="*/ 487907 w 1562668"/>
              <a:gd name="connsiteY102" fmla="*/ 846161 h 5468203"/>
              <a:gd name="connsiteX103" fmla="*/ 603913 w 1562668"/>
              <a:gd name="connsiteY103" fmla="*/ 791570 h 5468203"/>
              <a:gd name="connsiteX104" fmla="*/ 658504 w 1562668"/>
              <a:gd name="connsiteY104" fmla="*/ 750626 h 5468203"/>
              <a:gd name="connsiteX105" fmla="*/ 685800 w 1562668"/>
              <a:gd name="connsiteY105" fmla="*/ 702859 h 5468203"/>
              <a:gd name="connsiteX106" fmla="*/ 685800 w 1562668"/>
              <a:gd name="connsiteY106" fmla="*/ 641444 h 5468203"/>
              <a:gd name="connsiteX107" fmla="*/ 672152 w 1562668"/>
              <a:gd name="connsiteY107" fmla="*/ 580029 h 5468203"/>
              <a:gd name="connsiteX108" fmla="*/ 658504 w 1562668"/>
              <a:gd name="connsiteY108" fmla="*/ 539086 h 5468203"/>
              <a:gd name="connsiteX109" fmla="*/ 603913 w 1562668"/>
              <a:gd name="connsiteY109" fmla="*/ 491319 h 5468203"/>
              <a:gd name="connsiteX110" fmla="*/ 590265 w 1562668"/>
              <a:gd name="connsiteY110" fmla="*/ 464023 h 5468203"/>
              <a:gd name="connsiteX111" fmla="*/ 576618 w 1562668"/>
              <a:gd name="connsiteY111" fmla="*/ 409432 h 5468203"/>
              <a:gd name="connsiteX112" fmla="*/ 556146 w 1562668"/>
              <a:gd name="connsiteY112" fmla="*/ 348017 h 5468203"/>
              <a:gd name="connsiteX113" fmla="*/ 569794 w 1562668"/>
              <a:gd name="connsiteY113" fmla="*/ 327546 h 5468203"/>
              <a:gd name="connsiteX114" fmla="*/ 569794 w 1562668"/>
              <a:gd name="connsiteY114" fmla="*/ 266131 h 5468203"/>
              <a:gd name="connsiteX115" fmla="*/ 583442 w 1562668"/>
              <a:gd name="connsiteY115" fmla="*/ 177420 h 5468203"/>
              <a:gd name="connsiteX116" fmla="*/ 617561 w 1562668"/>
              <a:gd name="connsiteY116" fmla="*/ 109182 h 54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562668" h="5468203">
                <a:moveTo>
                  <a:pt x="617561" y="109182"/>
                </a:moveTo>
                <a:cubicBezTo>
                  <a:pt x="641445" y="83024"/>
                  <a:pt x="693761" y="38668"/>
                  <a:pt x="726743" y="20471"/>
                </a:cubicBezTo>
                <a:cubicBezTo>
                  <a:pt x="759725" y="2274"/>
                  <a:pt x="775647" y="0"/>
                  <a:pt x="815453" y="0"/>
                </a:cubicBezTo>
                <a:cubicBezTo>
                  <a:pt x="855259" y="0"/>
                  <a:pt x="925773" y="7961"/>
                  <a:pt x="965579" y="20471"/>
                </a:cubicBezTo>
                <a:cubicBezTo>
                  <a:pt x="1005385" y="32981"/>
                  <a:pt x="1030406" y="54590"/>
                  <a:pt x="1054289" y="75062"/>
                </a:cubicBezTo>
                <a:cubicBezTo>
                  <a:pt x="1078172" y="95534"/>
                  <a:pt x="1096370" y="113731"/>
                  <a:pt x="1108880" y="143301"/>
                </a:cubicBezTo>
                <a:cubicBezTo>
                  <a:pt x="1121390" y="172871"/>
                  <a:pt x="1129352" y="211540"/>
                  <a:pt x="1129352" y="252483"/>
                </a:cubicBezTo>
                <a:cubicBezTo>
                  <a:pt x="1129352" y="293426"/>
                  <a:pt x="1117978" y="342331"/>
                  <a:pt x="1108880" y="388961"/>
                </a:cubicBezTo>
                <a:cubicBezTo>
                  <a:pt x="1099782" y="435591"/>
                  <a:pt x="1089546" y="489044"/>
                  <a:pt x="1074761" y="532262"/>
                </a:cubicBezTo>
                <a:cubicBezTo>
                  <a:pt x="1059976" y="575480"/>
                  <a:pt x="1020170" y="648268"/>
                  <a:pt x="1020170" y="648268"/>
                </a:cubicBezTo>
                <a:cubicBezTo>
                  <a:pt x="1003110" y="684662"/>
                  <a:pt x="978090" y="722193"/>
                  <a:pt x="972403" y="750626"/>
                </a:cubicBezTo>
                <a:cubicBezTo>
                  <a:pt x="966716" y="779059"/>
                  <a:pt x="975814" y="801805"/>
                  <a:pt x="986050" y="818865"/>
                </a:cubicBezTo>
                <a:cubicBezTo>
                  <a:pt x="996286" y="835925"/>
                  <a:pt x="1005385" y="835925"/>
                  <a:pt x="1033818" y="852985"/>
                </a:cubicBezTo>
                <a:cubicBezTo>
                  <a:pt x="1062251" y="870045"/>
                  <a:pt x="1113430" y="898477"/>
                  <a:pt x="1156648" y="921223"/>
                </a:cubicBezTo>
                <a:cubicBezTo>
                  <a:pt x="1199866" y="943969"/>
                  <a:pt x="1260143" y="972402"/>
                  <a:pt x="1293125" y="989462"/>
                </a:cubicBezTo>
                <a:cubicBezTo>
                  <a:pt x="1326107" y="1006522"/>
                  <a:pt x="1338618" y="999698"/>
                  <a:pt x="1354540" y="1023582"/>
                </a:cubicBezTo>
                <a:cubicBezTo>
                  <a:pt x="1370462" y="1047466"/>
                  <a:pt x="1375011" y="1061113"/>
                  <a:pt x="1388659" y="1132764"/>
                </a:cubicBezTo>
                <a:cubicBezTo>
                  <a:pt x="1402307" y="1204415"/>
                  <a:pt x="1418230" y="1342029"/>
                  <a:pt x="1436427" y="1453486"/>
                </a:cubicBezTo>
                <a:cubicBezTo>
                  <a:pt x="1454624" y="1564943"/>
                  <a:pt x="1479645" y="1668438"/>
                  <a:pt x="1497842" y="1801504"/>
                </a:cubicBezTo>
                <a:cubicBezTo>
                  <a:pt x="1516039" y="1934570"/>
                  <a:pt x="1535373" y="2114265"/>
                  <a:pt x="1545609" y="2251880"/>
                </a:cubicBezTo>
                <a:cubicBezTo>
                  <a:pt x="1555845" y="2389495"/>
                  <a:pt x="1556982" y="2543033"/>
                  <a:pt x="1559256" y="2627194"/>
                </a:cubicBezTo>
                <a:cubicBezTo>
                  <a:pt x="1561530" y="2711355"/>
                  <a:pt x="1562668" y="2728414"/>
                  <a:pt x="1559256" y="2756847"/>
                </a:cubicBezTo>
                <a:cubicBezTo>
                  <a:pt x="1555844" y="2785280"/>
                  <a:pt x="1541060" y="2773907"/>
                  <a:pt x="1538785" y="2797791"/>
                </a:cubicBezTo>
                <a:cubicBezTo>
                  <a:pt x="1536511" y="2821675"/>
                  <a:pt x="1550158" y="2868304"/>
                  <a:pt x="1545609" y="2900149"/>
                </a:cubicBezTo>
                <a:cubicBezTo>
                  <a:pt x="1541060" y="2931994"/>
                  <a:pt x="1522862" y="2963838"/>
                  <a:pt x="1511489" y="2988859"/>
                </a:cubicBezTo>
                <a:cubicBezTo>
                  <a:pt x="1500116" y="3013880"/>
                  <a:pt x="1491018" y="3037763"/>
                  <a:pt x="1477370" y="3050274"/>
                </a:cubicBezTo>
                <a:cubicBezTo>
                  <a:pt x="1463722" y="3062785"/>
                  <a:pt x="1448937" y="3059373"/>
                  <a:pt x="1429603" y="3063922"/>
                </a:cubicBezTo>
                <a:cubicBezTo>
                  <a:pt x="1410269" y="3068471"/>
                  <a:pt x="1379561" y="3080982"/>
                  <a:pt x="1361364" y="3077570"/>
                </a:cubicBezTo>
                <a:cubicBezTo>
                  <a:pt x="1343167" y="3074158"/>
                  <a:pt x="1331794" y="3047999"/>
                  <a:pt x="1320421" y="3043450"/>
                </a:cubicBezTo>
                <a:cubicBezTo>
                  <a:pt x="1309048" y="3038901"/>
                  <a:pt x="1302223" y="3010468"/>
                  <a:pt x="1293125" y="3050274"/>
                </a:cubicBezTo>
                <a:cubicBezTo>
                  <a:pt x="1284027" y="3090080"/>
                  <a:pt x="1278340" y="3199262"/>
                  <a:pt x="1265830" y="3282286"/>
                </a:cubicBezTo>
                <a:cubicBezTo>
                  <a:pt x="1253320" y="3365310"/>
                  <a:pt x="1229435" y="3442647"/>
                  <a:pt x="1218062" y="3548417"/>
                </a:cubicBezTo>
                <a:cubicBezTo>
                  <a:pt x="1206689" y="3654187"/>
                  <a:pt x="1203277" y="3792940"/>
                  <a:pt x="1197591" y="3916907"/>
                </a:cubicBezTo>
                <a:cubicBezTo>
                  <a:pt x="1191905" y="4040874"/>
                  <a:pt x="1182806" y="4159154"/>
                  <a:pt x="1183943" y="4292220"/>
                </a:cubicBezTo>
                <a:cubicBezTo>
                  <a:pt x="1185080" y="4425286"/>
                  <a:pt x="1204415" y="4627728"/>
                  <a:pt x="1204415" y="4715301"/>
                </a:cubicBezTo>
                <a:cubicBezTo>
                  <a:pt x="1204415" y="4802874"/>
                  <a:pt x="1186218" y="4797187"/>
                  <a:pt x="1183943" y="4817659"/>
                </a:cubicBezTo>
                <a:cubicBezTo>
                  <a:pt x="1181668" y="4838131"/>
                  <a:pt x="1185081" y="4826758"/>
                  <a:pt x="1190767" y="4838131"/>
                </a:cubicBezTo>
                <a:cubicBezTo>
                  <a:pt x="1196453" y="4849504"/>
                  <a:pt x="1195316" y="4868838"/>
                  <a:pt x="1218062" y="4885898"/>
                </a:cubicBezTo>
                <a:cubicBezTo>
                  <a:pt x="1240808" y="4902958"/>
                  <a:pt x="1287439" y="4924567"/>
                  <a:pt x="1327245" y="4940489"/>
                </a:cubicBezTo>
                <a:cubicBezTo>
                  <a:pt x="1367051" y="4956411"/>
                  <a:pt x="1428465" y="4967784"/>
                  <a:pt x="1456898" y="4981432"/>
                </a:cubicBezTo>
                <a:cubicBezTo>
                  <a:pt x="1485331" y="4995080"/>
                  <a:pt x="1494430" y="5009866"/>
                  <a:pt x="1497842" y="5022376"/>
                </a:cubicBezTo>
                <a:cubicBezTo>
                  <a:pt x="1501254" y="5034886"/>
                  <a:pt x="1495567" y="5042847"/>
                  <a:pt x="1477370" y="5056495"/>
                </a:cubicBezTo>
                <a:cubicBezTo>
                  <a:pt x="1459173" y="5070143"/>
                  <a:pt x="1423916" y="5096301"/>
                  <a:pt x="1388659" y="5104262"/>
                </a:cubicBezTo>
                <a:cubicBezTo>
                  <a:pt x="1353402" y="5112223"/>
                  <a:pt x="1310185" y="5108811"/>
                  <a:pt x="1265830" y="5104262"/>
                </a:cubicBezTo>
                <a:cubicBezTo>
                  <a:pt x="1221475" y="5099713"/>
                  <a:pt x="1154373" y="5084928"/>
                  <a:pt x="1122528" y="5076967"/>
                </a:cubicBezTo>
                <a:cubicBezTo>
                  <a:pt x="1090683" y="5069006"/>
                  <a:pt x="1091821" y="5065593"/>
                  <a:pt x="1074761" y="5056495"/>
                </a:cubicBezTo>
                <a:cubicBezTo>
                  <a:pt x="1057701" y="5047397"/>
                  <a:pt x="1034955" y="5021239"/>
                  <a:pt x="1020170" y="5022376"/>
                </a:cubicBezTo>
                <a:cubicBezTo>
                  <a:pt x="1005385" y="5023513"/>
                  <a:pt x="1008796" y="5058770"/>
                  <a:pt x="986050" y="5063319"/>
                </a:cubicBezTo>
                <a:cubicBezTo>
                  <a:pt x="963304" y="5067868"/>
                  <a:pt x="914399" y="5059907"/>
                  <a:pt x="883692" y="5049671"/>
                </a:cubicBezTo>
                <a:cubicBezTo>
                  <a:pt x="852985" y="5039435"/>
                  <a:pt x="817728" y="5020101"/>
                  <a:pt x="801806" y="5001904"/>
                </a:cubicBezTo>
                <a:cubicBezTo>
                  <a:pt x="785884" y="4983707"/>
                  <a:pt x="787021" y="4963235"/>
                  <a:pt x="788158" y="4940489"/>
                </a:cubicBezTo>
                <a:cubicBezTo>
                  <a:pt x="789295" y="4917743"/>
                  <a:pt x="808630" y="4883623"/>
                  <a:pt x="808630" y="4865426"/>
                </a:cubicBezTo>
                <a:cubicBezTo>
                  <a:pt x="808630" y="4847229"/>
                  <a:pt x="794982" y="4859740"/>
                  <a:pt x="788158" y="4831307"/>
                </a:cubicBezTo>
                <a:cubicBezTo>
                  <a:pt x="781334" y="4802874"/>
                  <a:pt x="768823" y="4765342"/>
                  <a:pt x="767686" y="4694829"/>
                </a:cubicBezTo>
                <a:cubicBezTo>
                  <a:pt x="766549" y="4624316"/>
                  <a:pt x="779059" y="4493524"/>
                  <a:pt x="781334" y="4408226"/>
                </a:cubicBezTo>
                <a:cubicBezTo>
                  <a:pt x="783609" y="4322928"/>
                  <a:pt x="780197" y="4236492"/>
                  <a:pt x="781334" y="4183038"/>
                </a:cubicBezTo>
                <a:cubicBezTo>
                  <a:pt x="782471" y="4129584"/>
                  <a:pt x="788158" y="4111387"/>
                  <a:pt x="788158" y="4087504"/>
                </a:cubicBezTo>
                <a:cubicBezTo>
                  <a:pt x="788158" y="4063621"/>
                  <a:pt x="788158" y="4042012"/>
                  <a:pt x="781334" y="4039737"/>
                </a:cubicBezTo>
                <a:cubicBezTo>
                  <a:pt x="774510" y="4037462"/>
                  <a:pt x="758588" y="4022677"/>
                  <a:pt x="747215" y="4073856"/>
                </a:cubicBezTo>
                <a:cubicBezTo>
                  <a:pt x="735842" y="4125035"/>
                  <a:pt x="723331" y="4263787"/>
                  <a:pt x="713095" y="4346811"/>
                </a:cubicBezTo>
                <a:cubicBezTo>
                  <a:pt x="702859" y="4429835"/>
                  <a:pt x="692624" y="4516272"/>
                  <a:pt x="685800" y="4572000"/>
                </a:cubicBezTo>
                <a:cubicBezTo>
                  <a:pt x="678976" y="4627729"/>
                  <a:pt x="677839" y="4648200"/>
                  <a:pt x="672152" y="4681182"/>
                </a:cubicBezTo>
                <a:cubicBezTo>
                  <a:pt x="666465" y="4714164"/>
                  <a:pt x="653955" y="4742597"/>
                  <a:pt x="651680" y="4769892"/>
                </a:cubicBezTo>
                <a:cubicBezTo>
                  <a:pt x="649405" y="4797188"/>
                  <a:pt x="660779" y="4817660"/>
                  <a:pt x="658504" y="4844955"/>
                </a:cubicBezTo>
                <a:cubicBezTo>
                  <a:pt x="656230" y="4872251"/>
                  <a:pt x="635758" y="4907507"/>
                  <a:pt x="638033" y="4933665"/>
                </a:cubicBezTo>
                <a:cubicBezTo>
                  <a:pt x="640308" y="4959823"/>
                  <a:pt x="664191" y="4983707"/>
                  <a:pt x="672152" y="5001904"/>
                </a:cubicBezTo>
                <a:cubicBezTo>
                  <a:pt x="680113" y="5020101"/>
                  <a:pt x="683525" y="5025787"/>
                  <a:pt x="685800" y="5042847"/>
                </a:cubicBezTo>
                <a:cubicBezTo>
                  <a:pt x="688075" y="5059907"/>
                  <a:pt x="676702" y="5074692"/>
                  <a:pt x="685800" y="5104262"/>
                </a:cubicBezTo>
                <a:cubicBezTo>
                  <a:pt x="694898" y="5133832"/>
                  <a:pt x="714233" y="5174776"/>
                  <a:pt x="740391" y="5220268"/>
                </a:cubicBezTo>
                <a:cubicBezTo>
                  <a:pt x="766549" y="5265760"/>
                  <a:pt x="829101" y="5341960"/>
                  <a:pt x="842749" y="5377217"/>
                </a:cubicBezTo>
                <a:cubicBezTo>
                  <a:pt x="856397" y="5412474"/>
                  <a:pt x="841611" y="5417023"/>
                  <a:pt x="822277" y="5431808"/>
                </a:cubicBezTo>
                <a:cubicBezTo>
                  <a:pt x="802943" y="5446593"/>
                  <a:pt x="766549" y="5468203"/>
                  <a:pt x="726743" y="5465928"/>
                </a:cubicBezTo>
                <a:cubicBezTo>
                  <a:pt x="686937" y="5463654"/>
                  <a:pt x="625523" y="5432946"/>
                  <a:pt x="583442" y="5418161"/>
                </a:cubicBezTo>
                <a:cubicBezTo>
                  <a:pt x="541361" y="5403376"/>
                  <a:pt x="499280" y="5403375"/>
                  <a:pt x="474259" y="5377217"/>
                </a:cubicBezTo>
                <a:cubicBezTo>
                  <a:pt x="449238" y="5351059"/>
                  <a:pt x="444689" y="5289644"/>
                  <a:pt x="433316" y="5261211"/>
                </a:cubicBezTo>
                <a:cubicBezTo>
                  <a:pt x="421943" y="5232778"/>
                  <a:pt x="417394" y="5221405"/>
                  <a:pt x="406021" y="5206620"/>
                </a:cubicBezTo>
                <a:cubicBezTo>
                  <a:pt x="394648" y="5191835"/>
                  <a:pt x="369626" y="5188423"/>
                  <a:pt x="365077" y="5172501"/>
                </a:cubicBezTo>
                <a:cubicBezTo>
                  <a:pt x="360528" y="5156579"/>
                  <a:pt x="375313" y="5128146"/>
                  <a:pt x="378725" y="5111086"/>
                </a:cubicBezTo>
                <a:cubicBezTo>
                  <a:pt x="382137" y="5094026"/>
                  <a:pt x="391235" y="5087203"/>
                  <a:pt x="385549" y="5070143"/>
                </a:cubicBezTo>
                <a:cubicBezTo>
                  <a:pt x="379863" y="5053083"/>
                  <a:pt x="350292" y="5045122"/>
                  <a:pt x="344606" y="5008728"/>
                </a:cubicBezTo>
                <a:cubicBezTo>
                  <a:pt x="338920" y="4972334"/>
                  <a:pt x="354842" y="4912057"/>
                  <a:pt x="351430" y="4851779"/>
                </a:cubicBezTo>
                <a:cubicBezTo>
                  <a:pt x="348018" y="4791501"/>
                  <a:pt x="330958" y="4716438"/>
                  <a:pt x="324134" y="4647062"/>
                </a:cubicBezTo>
                <a:cubicBezTo>
                  <a:pt x="317310" y="4577686"/>
                  <a:pt x="315035" y="4494662"/>
                  <a:pt x="310486" y="4435522"/>
                </a:cubicBezTo>
                <a:cubicBezTo>
                  <a:pt x="305937" y="4376382"/>
                  <a:pt x="301388" y="4354772"/>
                  <a:pt x="296839" y="4292220"/>
                </a:cubicBezTo>
                <a:cubicBezTo>
                  <a:pt x="292290" y="4229668"/>
                  <a:pt x="279779" y="4128447"/>
                  <a:pt x="283191" y="4060208"/>
                </a:cubicBezTo>
                <a:cubicBezTo>
                  <a:pt x="286603" y="3991969"/>
                  <a:pt x="307074" y="3947615"/>
                  <a:pt x="317310" y="3882788"/>
                </a:cubicBezTo>
                <a:cubicBezTo>
                  <a:pt x="327546" y="3817961"/>
                  <a:pt x="337782" y="3734937"/>
                  <a:pt x="344606" y="3671247"/>
                </a:cubicBezTo>
                <a:cubicBezTo>
                  <a:pt x="351430" y="3607557"/>
                  <a:pt x="351429" y="3556378"/>
                  <a:pt x="358253" y="3500650"/>
                </a:cubicBezTo>
                <a:cubicBezTo>
                  <a:pt x="365077" y="3444922"/>
                  <a:pt x="383274" y="3417626"/>
                  <a:pt x="385549" y="3336877"/>
                </a:cubicBezTo>
                <a:cubicBezTo>
                  <a:pt x="387824" y="3256128"/>
                  <a:pt x="376450" y="3094630"/>
                  <a:pt x="371901" y="3016155"/>
                </a:cubicBezTo>
                <a:cubicBezTo>
                  <a:pt x="367352" y="2937680"/>
                  <a:pt x="384411" y="2913796"/>
                  <a:pt x="358253" y="2866029"/>
                </a:cubicBezTo>
                <a:cubicBezTo>
                  <a:pt x="332095" y="2818262"/>
                  <a:pt x="254758" y="2783006"/>
                  <a:pt x="214952" y="2729552"/>
                </a:cubicBezTo>
                <a:cubicBezTo>
                  <a:pt x="175146" y="2676098"/>
                  <a:pt x="147851" y="2616958"/>
                  <a:pt x="119418" y="2545307"/>
                </a:cubicBezTo>
                <a:cubicBezTo>
                  <a:pt x="90985" y="2473656"/>
                  <a:pt x="62552" y="2370161"/>
                  <a:pt x="44355" y="2299647"/>
                </a:cubicBezTo>
                <a:cubicBezTo>
                  <a:pt x="26158" y="2229134"/>
                  <a:pt x="17060" y="2216623"/>
                  <a:pt x="10236" y="2122226"/>
                </a:cubicBezTo>
                <a:cubicBezTo>
                  <a:pt x="3412" y="2027829"/>
                  <a:pt x="0" y="1837898"/>
                  <a:pt x="3412" y="1733265"/>
                </a:cubicBezTo>
                <a:cubicBezTo>
                  <a:pt x="6824" y="1628632"/>
                  <a:pt x="19334" y="1567217"/>
                  <a:pt x="30707" y="1494429"/>
                </a:cubicBezTo>
                <a:cubicBezTo>
                  <a:pt x="42080" y="1421641"/>
                  <a:pt x="61414" y="1349991"/>
                  <a:pt x="71650" y="1296537"/>
                </a:cubicBezTo>
                <a:cubicBezTo>
                  <a:pt x="81886" y="1243083"/>
                  <a:pt x="83023" y="1212376"/>
                  <a:pt x="92122" y="1173707"/>
                </a:cubicBezTo>
                <a:cubicBezTo>
                  <a:pt x="101221" y="1135038"/>
                  <a:pt x="112594" y="1096370"/>
                  <a:pt x="126242" y="1064525"/>
                </a:cubicBezTo>
                <a:cubicBezTo>
                  <a:pt x="139890" y="1032680"/>
                  <a:pt x="143302" y="1005384"/>
                  <a:pt x="174009" y="982638"/>
                </a:cubicBezTo>
                <a:cubicBezTo>
                  <a:pt x="204716" y="959892"/>
                  <a:pt x="258170" y="950793"/>
                  <a:pt x="310486" y="928047"/>
                </a:cubicBezTo>
                <a:cubicBezTo>
                  <a:pt x="362802" y="905301"/>
                  <a:pt x="487907" y="846161"/>
                  <a:pt x="487907" y="846161"/>
                </a:cubicBezTo>
                <a:cubicBezTo>
                  <a:pt x="536812" y="823415"/>
                  <a:pt x="575480" y="807493"/>
                  <a:pt x="603913" y="791570"/>
                </a:cubicBezTo>
                <a:cubicBezTo>
                  <a:pt x="632346" y="775648"/>
                  <a:pt x="644856" y="765411"/>
                  <a:pt x="658504" y="750626"/>
                </a:cubicBezTo>
                <a:cubicBezTo>
                  <a:pt x="672152" y="735841"/>
                  <a:pt x="681251" y="721056"/>
                  <a:pt x="685800" y="702859"/>
                </a:cubicBezTo>
                <a:cubicBezTo>
                  <a:pt x="690349" y="684662"/>
                  <a:pt x="688075" y="661916"/>
                  <a:pt x="685800" y="641444"/>
                </a:cubicBezTo>
                <a:cubicBezTo>
                  <a:pt x="683525" y="620972"/>
                  <a:pt x="676701" y="597089"/>
                  <a:pt x="672152" y="580029"/>
                </a:cubicBezTo>
                <a:cubicBezTo>
                  <a:pt x="667603" y="562969"/>
                  <a:pt x="669877" y="553871"/>
                  <a:pt x="658504" y="539086"/>
                </a:cubicBezTo>
                <a:cubicBezTo>
                  <a:pt x="647131" y="524301"/>
                  <a:pt x="615286" y="503829"/>
                  <a:pt x="603913" y="491319"/>
                </a:cubicBezTo>
                <a:cubicBezTo>
                  <a:pt x="592540" y="478809"/>
                  <a:pt x="594814" y="477671"/>
                  <a:pt x="590265" y="464023"/>
                </a:cubicBezTo>
                <a:cubicBezTo>
                  <a:pt x="585716" y="450375"/>
                  <a:pt x="582304" y="428766"/>
                  <a:pt x="576618" y="409432"/>
                </a:cubicBezTo>
                <a:cubicBezTo>
                  <a:pt x="570932" y="390098"/>
                  <a:pt x="557283" y="361665"/>
                  <a:pt x="556146" y="348017"/>
                </a:cubicBezTo>
                <a:cubicBezTo>
                  <a:pt x="555009" y="334369"/>
                  <a:pt x="567519" y="341194"/>
                  <a:pt x="569794" y="327546"/>
                </a:cubicBezTo>
                <a:cubicBezTo>
                  <a:pt x="572069" y="313898"/>
                  <a:pt x="567519" y="291152"/>
                  <a:pt x="569794" y="266131"/>
                </a:cubicBezTo>
                <a:cubicBezTo>
                  <a:pt x="572069" y="241110"/>
                  <a:pt x="575481" y="204716"/>
                  <a:pt x="583442" y="177420"/>
                </a:cubicBezTo>
                <a:cubicBezTo>
                  <a:pt x="591403" y="150124"/>
                  <a:pt x="593677" y="135340"/>
                  <a:pt x="617561" y="1091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st="177800" dir="168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Rectangle 7"/>
          <p:cNvSpPr>
            <a:spLocks/>
          </p:cNvSpPr>
          <p:nvPr/>
        </p:nvSpPr>
        <p:spPr bwMode="auto">
          <a:xfrm>
            <a:off x="1236663" y="3136900"/>
            <a:ext cx="20240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r"/>
            <a:r>
              <a:rPr lang="en-US" sz="32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Companies</a:t>
            </a:r>
          </a:p>
        </p:txBody>
      </p:sp>
      <p:sp>
        <p:nvSpPr>
          <p:cNvPr id="38" name="Rectangle 7"/>
          <p:cNvSpPr>
            <a:spLocks/>
          </p:cNvSpPr>
          <p:nvPr/>
        </p:nvSpPr>
        <p:spPr bwMode="auto">
          <a:xfrm>
            <a:off x="1892300" y="3759200"/>
            <a:ext cx="23336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r"/>
            <a:r>
              <a:rPr lang="en-US" sz="32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Foundations</a:t>
            </a:r>
          </a:p>
        </p:txBody>
      </p:sp>
      <p:sp>
        <p:nvSpPr>
          <p:cNvPr id="39" name="Rectangle 7"/>
          <p:cNvSpPr>
            <a:spLocks/>
          </p:cNvSpPr>
          <p:nvPr/>
        </p:nvSpPr>
        <p:spPr bwMode="auto">
          <a:xfrm>
            <a:off x="1403350" y="5003800"/>
            <a:ext cx="49545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r"/>
            <a:r>
              <a:rPr lang="en-US" sz="32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Government / </a:t>
            </a:r>
          </a:p>
          <a:p>
            <a:pPr algn="r"/>
            <a:r>
              <a:rPr lang="en-US" sz="32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Statutory</a:t>
            </a:r>
          </a:p>
        </p:txBody>
      </p:sp>
      <p:sp>
        <p:nvSpPr>
          <p:cNvPr id="40" name="Rectangle 7"/>
          <p:cNvSpPr>
            <a:spLocks/>
          </p:cNvSpPr>
          <p:nvPr/>
        </p:nvSpPr>
        <p:spPr bwMode="auto">
          <a:xfrm>
            <a:off x="250825" y="4381500"/>
            <a:ext cx="49545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r"/>
            <a:r>
              <a:rPr lang="en-US" sz="32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Organizations</a:t>
            </a:r>
          </a:p>
        </p:txBody>
      </p:sp>
      <p:pic>
        <p:nvPicPr>
          <p:cNvPr id="1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071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323976"/>
            <a:ext cx="9144000" cy="4571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555625" y="133350"/>
            <a:ext cx="812083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Differentiate the 5 key Partners  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454025" y="1743075"/>
            <a:ext cx="8112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454025" y="3213100"/>
            <a:ext cx="8113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455613" y="4684713"/>
            <a:ext cx="8112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7620"/>
              </p:ext>
            </p:extLst>
          </p:nvPr>
        </p:nvGraphicFramePr>
        <p:xfrm>
          <a:off x="454025" y="1484784"/>
          <a:ext cx="7862394" cy="5396630"/>
        </p:xfrm>
        <a:graphic>
          <a:graphicData uri="http://schemas.openxmlformats.org/drawingml/2006/table">
            <a:tbl>
              <a:tblPr firstRow="1" firstCol="1" bandRow="1"/>
              <a:tblGrid>
                <a:gridCol w="723560"/>
                <a:gridCol w="3610439"/>
                <a:gridCol w="3528395"/>
              </a:tblGrid>
              <a:tr h="241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Types of Gifts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Examples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1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SG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Individuals  - from personal wealth or income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One-off donors, regular donors, major gift donors , legacy donors 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Companies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Through philanthropy budget , advertising budget or social responsibility budget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Multi-national Corporations (MNCs), Government</a:t>
                      </a:r>
                      <a:r>
                        <a:rPr lang="en-SG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-linked companie</a:t>
                      </a: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endParaRPr lang="en-SG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Small-medium</a:t>
                      </a:r>
                      <a:r>
                        <a:rPr lang="en-SG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enterprise (S</a:t>
                      </a: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Foundations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Grants allocated with the purpose of meeting needs in the community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Corporate </a:t>
                      </a: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foundations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Family foundations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Bi/ Multilateral funders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Trusts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Organisations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Projects and programs funded to meet organisation’s mission of community engagement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Civic groups like LIONS , Rotary; </a:t>
                      </a:r>
                      <a:endParaRPr lang="en-SG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Faith </a:t>
                      </a: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groups like Temples, Churches, </a:t>
                      </a:r>
                      <a:endParaRPr lang="en-SG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Clan </a:t>
                      </a: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Associations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Government / Statutory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SG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Grants and subsidies given in line with national / policy directions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Grants </a:t>
                      </a:r>
                      <a:r>
                        <a:rPr lang="en-SG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Ministries, National Councils, National /State Funds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57" marR="42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738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63" y="5863274"/>
            <a:ext cx="9144000" cy="5175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21" name="Rectangle 20"/>
          <p:cNvSpPr/>
          <p:nvPr/>
        </p:nvSpPr>
        <p:spPr>
          <a:xfrm>
            <a:off x="0" y="1241425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22" name="Rectangle 21"/>
          <p:cNvSpPr/>
          <p:nvPr/>
        </p:nvSpPr>
        <p:spPr>
          <a:xfrm>
            <a:off x="0" y="1974850"/>
            <a:ext cx="9144000" cy="515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 smtClean="0">
                <a:solidFill>
                  <a:schemeClr val="tx1"/>
                </a:solidFill>
              </a:rPr>
              <a:t>       Test the Options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3" y="2628901"/>
            <a:ext cx="9144000" cy="7175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24" name="Rectangle 23"/>
          <p:cNvSpPr/>
          <p:nvPr/>
        </p:nvSpPr>
        <p:spPr>
          <a:xfrm>
            <a:off x="0" y="3573016"/>
            <a:ext cx="9144000" cy="2135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41991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. FORMULATE FR TARGETS</a:t>
            </a:r>
            <a:endParaRPr lang="en-US" sz="4400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23527" y="5863274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000" b="1" dirty="0">
                <a:latin typeface="Calibri" pitchFamily="34" charset="0"/>
              </a:rPr>
              <a:t>Short-term (1 year) / Long-term (3 years)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55625" y="2032000"/>
            <a:ext cx="802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6575" y="2628900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6574" y="3768279"/>
            <a:ext cx="8048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000" b="1" dirty="0">
                <a:latin typeface="Calibri" pitchFamily="34" charset="0"/>
              </a:rPr>
              <a:t>Sources – target-setting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Tahoma" pitchFamily="34" charset="0"/>
              </a:rPr>
              <a:t>Individual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Tahoma" pitchFamily="34" charset="0"/>
              </a:rPr>
              <a:t>Corporate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Tahoma" pitchFamily="34" charset="0"/>
              </a:rPr>
              <a:t>Foundations – Community, Family, Corporate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Tahoma" pitchFamily="34" charset="0"/>
              </a:rPr>
              <a:t>Organizations – Faith groups, Civic organizations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Tahoma" pitchFamily="34" charset="0"/>
              </a:rPr>
              <a:t>Public sector / Government / Bi- &amp; Multilateral</a:t>
            </a:r>
            <a:endParaRPr lang="en-SG" sz="2000" b="1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6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575" y="1484784"/>
            <a:ext cx="804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 fundraising options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574" y="2828925"/>
            <a:ext cx="78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 for options generation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00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1707" y="6072969"/>
            <a:ext cx="9144000" cy="5175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241425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74" y="2032000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 smtClean="0">
                <a:solidFill>
                  <a:srgbClr val="000000"/>
                </a:solidFill>
              </a:rPr>
              <a:t>        </a:t>
            </a:r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1113" y="3088532"/>
            <a:ext cx="9144000" cy="7175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4811" y="3890608"/>
            <a:ext cx="9144000" cy="2135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41991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Tools for Option Generation 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23526" y="6063299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000" b="1" dirty="0">
                <a:solidFill>
                  <a:srgbClr val="000000"/>
                </a:solidFill>
                <a:latin typeface="Calibri" pitchFamily="34" charset="0"/>
              </a:rPr>
              <a:t>Short-term (1 year) / Long-term (3 years)</a:t>
            </a:r>
            <a:endParaRPr lang="en-SG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55625" y="2032000"/>
            <a:ext cx="802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SG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6575" y="2628900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SG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30050" y="4085871"/>
            <a:ext cx="8048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000" b="1" dirty="0">
                <a:solidFill>
                  <a:srgbClr val="000000"/>
                </a:solidFill>
                <a:latin typeface="Calibri" pitchFamily="34" charset="0"/>
              </a:rPr>
              <a:t>Sources – target-setting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Individual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Corporate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Foundations – Community, Family, Corporate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Organizations – Faith groups, Civic organizations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Public sector / Government / Bi- &amp; Multilateral</a:t>
            </a:r>
            <a:endParaRPr lang="en-SG" sz="2000" b="1" dirty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6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051" y="1484784"/>
            <a:ext cx="871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Tool: </a:t>
            </a:r>
            <a:r>
              <a:rPr lang="en-US" b="1" dirty="0" smtClean="0">
                <a:solidFill>
                  <a:srgbClr val="000000"/>
                </a:solidFill>
              </a:rPr>
              <a:t>Brainstorming</a:t>
            </a:r>
            <a:r>
              <a:rPr lang="en-US" dirty="0" smtClean="0">
                <a:solidFill>
                  <a:srgbClr val="000000"/>
                </a:solidFill>
              </a:rPr>
              <a:t> – Individual / Group  - generate ideas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49" y="3028950"/>
            <a:ext cx="85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Tool:  </a:t>
            </a:r>
            <a:r>
              <a:rPr lang="en-US" b="1" dirty="0" smtClean="0">
                <a:solidFill>
                  <a:srgbClr val="000000"/>
                </a:solidFill>
              </a:rPr>
              <a:t>Decision Matrix Analysis </a:t>
            </a:r>
            <a:r>
              <a:rPr lang="en-US" dirty="0" smtClean="0">
                <a:solidFill>
                  <a:srgbClr val="000000"/>
                </a:solidFill>
              </a:rPr>
              <a:t>– evaluate alternatives and choose best option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050" y="2032000"/>
            <a:ext cx="87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Tool: </a:t>
            </a:r>
            <a:r>
              <a:rPr lang="en-US" b="1" dirty="0" err="1" smtClean="0"/>
              <a:t>Starbursting</a:t>
            </a:r>
            <a:r>
              <a:rPr lang="en-US" dirty="0" smtClean="0"/>
              <a:t> – consider relevant </a:t>
            </a:r>
            <a:r>
              <a:rPr lang="en-US" dirty="0"/>
              <a:t>aspects of </a:t>
            </a:r>
            <a:r>
              <a:rPr lang="en-US" dirty="0" smtClean="0"/>
              <a:t>an idea before </a:t>
            </a:r>
            <a:r>
              <a:rPr lang="en-US" dirty="0"/>
              <a:t>any work </a:t>
            </a:r>
            <a:r>
              <a:rPr lang="en-US" dirty="0" smtClean="0"/>
              <a:t>begins on developing it as an option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94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894869">
            <a:off x="-168801" y="805443"/>
            <a:ext cx="357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STARBURST METHOD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5805264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rather than answers</a:t>
            </a:r>
            <a:r>
              <a:rPr lang="en-US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3" t="44590" r="39582" b="27705"/>
          <a:stretch/>
        </p:blipFill>
        <p:spPr bwMode="auto">
          <a:xfrm>
            <a:off x="3635896" y="2226532"/>
            <a:ext cx="2423480" cy="257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360296">
            <a:off x="2643215" y="1201433"/>
            <a:ext cx="3281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Who are we targeting?</a:t>
            </a:r>
          </a:p>
          <a:p>
            <a:r>
              <a:rPr lang="en-US" sz="1600" dirty="0" smtClean="0"/>
              <a:t>Who will develop this idea?</a:t>
            </a:r>
          </a:p>
          <a:p>
            <a:r>
              <a:rPr lang="en-US" sz="1600" dirty="0" smtClean="0"/>
              <a:t>Who’s support do we need? </a:t>
            </a:r>
          </a:p>
          <a:p>
            <a:r>
              <a:rPr lang="en-US" sz="1600" dirty="0" smtClean="0"/>
              <a:t>Who else is already doing this? </a:t>
            </a:r>
          </a:p>
        </p:txBody>
      </p:sp>
      <p:sp>
        <p:nvSpPr>
          <p:cNvPr id="8" name="TextBox 7"/>
          <p:cNvSpPr txBox="1"/>
          <p:nvPr/>
        </p:nvSpPr>
        <p:spPr>
          <a:xfrm rot="21164902">
            <a:off x="5474503" y="1773712"/>
            <a:ext cx="351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do we call it? </a:t>
            </a:r>
          </a:p>
          <a:p>
            <a:r>
              <a:rPr lang="en-US" sz="1600" dirty="0" smtClean="0"/>
              <a:t>What $ level do we pitch it at?</a:t>
            </a:r>
          </a:p>
          <a:p>
            <a:r>
              <a:rPr lang="en-US" sz="1600" dirty="0" smtClean="0"/>
              <a:t>What criteria do we use to evaluate? 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21160852">
            <a:off x="5870053" y="2925404"/>
            <a:ext cx="329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 does it help meet FR needs?</a:t>
            </a:r>
          </a:p>
          <a:p>
            <a:r>
              <a:rPr lang="en-US" sz="1600" dirty="0" smtClean="0"/>
              <a:t>How does it use our strengths?</a:t>
            </a:r>
          </a:p>
          <a:p>
            <a:r>
              <a:rPr lang="en-US" sz="1600" dirty="0" smtClean="0"/>
              <a:t>How will we promote it?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6428" y="424152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Where will we pilot this?</a:t>
            </a:r>
          </a:p>
          <a:p>
            <a:r>
              <a:rPr lang="en-US" sz="1600" dirty="0" smtClean="0"/>
              <a:t>Where will we find the investments for this?</a:t>
            </a:r>
          </a:p>
          <a:p>
            <a:r>
              <a:rPr lang="en-US" sz="1600" dirty="0" smtClean="0"/>
              <a:t>Where are the blind-spots/ risks?  </a:t>
            </a:r>
          </a:p>
        </p:txBody>
      </p:sp>
      <p:sp>
        <p:nvSpPr>
          <p:cNvPr id="12" name="TextBox 11"/>
          <p:cNvSpPr txBox="1"/>
          <p:nvPr/>
        </p:nvSpPr>
        <p:spPr>
          <a:xfrm rot="20911594">
            <a:off x="1043609" y="455240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When do we need to launch this? </a:t>
            </a:r>
          </a:p>
          <a:p>
            <a:r>
              <a:rPr lang="en-US" sz="1600" dirty="0" smtClean="0"/>
              <a:t>When do we evaluate?</a:t>
            </a:r>
          </a:p>
          <a:p>
            <a:r>
              <a:rPr lang="en-US" sz="1600" dirty="0" smtClean="0"/>
              <a:t>When are the various milestones?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375951">
            <a:off x="251520" y="306896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Why has this idea not been tried before?</a:t>
            </a:r>
          </a:p>
          <a:p>
            <a:r>
              <a:rPr lang="en-US" sz="1600" dirty="0" smtClean="0"/>
              <a:t>Why will donors participate? </a:t>
            </a:r>
          </a:p>
          <a:p>
            <a:r>
              <a:rPr lang="en-US" sz="1600" dirty="0" smtClean="0"/>
              <a:t>Why won’t they participate? 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90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52776"/>
              </p:ext>
            </p:extLst>
          </p:nvPr>
        </p:nvGraphicFramePr>
        <p:xfrm>
          <a:off x="467544" y="1114509"/>
          <a:ext cx="8280916" cy="483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8"/>
                <a:gridCol w="1182988"/>
                <a:gridCol w="1182988"/>
                <a:gridCol w="1182988"/>
                <a:gridCol w="1182988"/>
                <a:gridCol w="1182988"/>
                <a:gridCol w="1182988"/>
              </a:tblGrid>
              <a:tr h="12730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FACTORS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lToB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TOTAL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187257">
                <a:tc>
                  <a:txBody>
                    <a:bodyPr/>
                    <a:lstStyle/>
                    <a:p>
                      <a:r>
                        <a:rPr lang="en-US" dirty="0" smtClean="0"/>
                        <a:t>Event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7257">
                <a:tc>
                  <a:txBody>
                    <a:bodyPr/>
                    <a:lstStyle/>
                    <a:p>
                      <a:r>
                        <a:rPr lang="en-US" dirty="0" smtClean="0"/>
                        <a:t>Event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7257">
                <a:tc>
                  <a:txBody>
                    <a:bodyPr/>
                    <a:lstStyle/>
                    <a:p>
                      <a:r>
                        <a:rPr lang="en-US" dirty="0" smtClean="0"/>
                        <a:t>Event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384" y="209053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18741637">
            <a:off x="3941315" y="1576216"/>
            <a:ext cx="147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8752795">
            <a:off x="5107008" y="1560882"/>
            <a:ext cx="13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Volunteers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8688073">
            <a:off x="6174616" y="1576215"/>
            <a:ext cx="17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093615">
            <a:off x="2915817" y="16555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059758">
            <a:off x="1763686" y="16476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606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DECISION MATRIX ANALYSIS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594928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Systematically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identify, analyze,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options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2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Desktop\Usha\Images\j0422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8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9220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latin typeface="Calibri" pitchFamily="34" charset="0"/>
                <a:ea typeface="Helvetica Neue"/>
                <a:cs typeface="Helvetica Neue"/>
                <a:sym typeface="Helvetica Neue"/>
              </a:rPr>
              <a:t>Why do we need a </a:t>
            </a:r>
            <a:r>
              <a:rPr lang="en-US" sz="44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Plan</a:t>
            </a:r>
            <a:r>
              <a:rPr lang="en-US" sz="4400" dirty="0">
                <a:latin typeface="Calibri" pitchFamily="34" charset="0"/>
                <a:ea typeface="Helvetica Neue"/>
                <a:cs typeface="Helvetica Neue"/>
                <a:sym typeface="Helvetica Neue"/>
              </a:rPr>
              <a:t>?</a:t>
            </a:r>
          </a:p>
        </p:txBody>
      </p:sp>
      <p:pic>
        <p:nvPicPr>
          <p:cNvPr id="8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495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412875"/>
            <a:ext cx="9144000" cy="13938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400" b="1" dirty="0" smtClean="0">
                <a:solidFill>
                  <a:schemeClr val="bg1"/>
                </a:solidFill>
              </a:rPr>
              <a:t>Generate  Strategic Options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400" b="1" dirty="0">
                <a:solidFill>
                  <a:schemeClr val="bg1"/>
                </a:solidFill>
              </a:rPr>
              <a:t>	</a:t>
            </a:r>
            <a:r>
              <a:rPr lang="en-SG" sz="4400" b="1" dirty="0" smtClean="0">
                <a:solidFill>
                  <a:schemeClr val="bg1"/>
                </a:solidFill>
              </a:rPr>
              <a:t>- some FR examples  </a:t>
            </a:r>
            <a:endParaRPr lang="en-SG" sz="4400" b="1" dirty="0">
              <a:solidFill>
                <a:schemeClr val="bg1"/>
              </a:solidFill>
            </a:endParaRPr>
          </a:p>
        </p:txBody>
      </p:sp>
      <p:sp>
        <p:nvSpPr>
          <p:cNvPr id="48132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44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454025" y="1743075"/>
            <a:ext cx="8112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454025" y="3213100"/>
            <a:ext cx="8113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455613" y="4684713"/>
            <a:ext cx="8112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70" name="Picture 14" descr="C:\Users\usha\Desktop\Desktop\consulting\Trg materials\scans for trg ppt\Pyramid FR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1188" y="1556792"/>
            <a:ext cx="3106419" cy="1631429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45071" name="Picture 15" descr="C:\Users\usha\Desktop\Desktop\consulting\Trg materials\scans for trg ppt\Network FR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4005064"/>
            <a:ext cx="2099389" cy="2160241"/>
          </a:xfrm>
          <a:prstGeom prst="rect">
            <a:avLst/>
          </a:prstGeom>
          <a:noFill/>
        </p:spPr>
      </p:pic>
      <p:pic>
        <p:nvPicPr>
          <p:cNvPr id="48139" name="Picture 16" descr="C:\Users\usha\Desktop\Desktop\consulting\Trg materials\scans for trg ppt\Matching fun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97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esktop\Usha\Images\1078183_13647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628775"/>
            <a:ext cx="3392487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43012" name="Rectangle 6"/>
          <p:cNvSpPr>
            <a:spLocks/>
          </p:cNvSpPr>
          <p:nvPr/>
        </p:nvSpPr>
        <p:spPr bwMode="auto">
          <a:xfrm>
            <a:off x="555625" y="88900"/>
            <a:ext cx="81930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latin typeface="Calibri" pitchFamily="34" charset="0"/>
                <a:ea typeface="Helvetica Neue"/>
                <a:cs typeface="Helvetica Neue"/>
                <a:sym typeface="Helvetica Neue"/>
              </a:rPr>
              <a:t>Goals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619500" y="1735138"/>
            <a:ext cx="48402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z="3200">
                <a:latin typeface="Calibri" pitchFamily="34" charset="0"/>
              </a:rPr>
              <a:t>Help the organisation measure its success in serving its mission and thereby achieving its vision. 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619500" y="4221163"/>
            <a:ext cx="4840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z="3200">
                <a:latin typeface="Calibri" pitchFamily="34" charset="0"/>
              </a:rPr>
              <a:t>Concrete steps to take towards meeting the mission. 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019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63" y="1341438"/>
            <a:ext cx="9144000" cy="6635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9" name="Rectangle 8"/>
          <p:cNvSpPr/>
          <p:nvPr/>
        </p:nvSpPr>
        <p:spPr>
          <a:xfrm>
            <a:off x="0" y="2060575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0" name="Rectangle 9"/>
          <p:cNvSpPr/>
          <p:nvPr/>
        </p:nvSpPr>
        <p:spPr>
          <a:xfrm>
            <a:off x="0" y="2789238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3" name="Rectangle 12"/>
          <p:cNvSpPr/>
          <p:nvPr/>
        </p:nvSpPr>
        <p:spPr>
          <a:xfrm>
            <a:off x="0" y="3519488"/>
            <a:ext cx="9144000" cy="66516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5625" y="2192338"/>
            <a:ext cx="858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M</a:t>
            </a:r>
            <a:r>
              <a:rPr lang="en-GB" sz="2000">
                <a:latin typeface="Calibri" pitchFamily="34" charset="0"/>
              </a:rPr>
              <a:t>easurable: to measure progress and results  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5625" y="2922588"/>
            <a:ext cx="858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A</a:t>
            </a:r>
            <a:r>
              <a:rPr lang="en-GB" sz="2000">
                <a:latin typeface="Calibri" pitchFamily="34" charset="0"/>
              </a:rPr>
              <a:t>ttainable: realistic, i.e. neither out of reach nor below standard performance 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9913" y="3651250"/>
            <a:ext cx="858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R</a:t>
            </a:r>
            <a:r>
              <a:rPr lang="en-GB" sz="2000">
                <a:latin typeface="Calibri" pitchFamily="34" charset="0"/>
              </a:rPr>
              <a:t>elevant: in line with mission and vision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57675"/>
            <a:ext cx="9144000" cy="6651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625" y="4389438"/>
            <a:ext cx="858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T</a:t>
            </a:r>
            <a:r>
              <a:rPr lang="en-GB" sz="2000">
                <a:latin typeface="Calibri" pitchFamily="34" charset="0"/>
              </a:rPr>
              <a:t>ime-bound: with “milestones” and deadlines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5625" y="1458913"/>
            <a:ext cx="858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S</a:t>
            </a:r>
            <a:r>
              <a:rPr lang="en-GB" sz="2000">
                <a:latin typeface="Calibri" pitchFamily="34" charset="0"/>
              </a:rPr>
              <a:t>pecific: clear and unambiguous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44045" name="Rectangle 6"/>
          <p:cNvSpPr>
            <a:spLocks/>
          </p:cNvSpPr>
          <p:nvPr/>
        </p:nvSpPr>
        <p:spPr bwMode="auto">
          <a:xfrm>
            <a:off x="555625" y="88900"/>
            <a:ext cx="81930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Are your goals 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S.M.A.R.T.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?</a:t>
            </a:r>
          </a:p>
        </p:txBody>
      </p:sp>
      <p:pic>
        <p:nvPicPr>
          <p:cNvPr id="22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804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45059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>
                <a:latin typeface="Calibri" pitchFamily="34" charset="0"/>
                <a:ea typeface="Helvetica Neue"/>
                <a:cs typeface="Helvetica Neue"/>
                <a:sym typeface="Helvetica Neue"/>
              </a:rPr>
              <a:t>Types of FR by other NGOs in Asia</a:t>
            </a:r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>
          <a:xfrm>
            <a:off x="955675" y="3403600"/>
            <a:ext cx="4602163" cy="673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/>
              <a:t>Special events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5400" dirty="0" smtClean="0"/>
          </a:p>
        </p:txBody>
      </p:sp>
      <p:sp>
        <p:nvSpPr>
          <p:cNvPr id="45062" name="Rectangle 5"/>
          <p:cNvSpPr txBox="1">
            <a:spLocks noChangeArrowheads="1"/>
          </p:cNvSpPr>
          <p:nvPr/>
        </p:nvSpPr>
        <p:spPr bwMode="auto">
          <a:xfrm>
            <a:off x="296863" y="3043238"/>
            <a:ext cx="2603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alibri" pitchFamily="34" charset="0"/>
              </a:rPr>
              <a:t>Product sales</a:t>
            </a:r>
          </a:p>
        </p:txBody>
      </p:sp>
      <p:sp>
        <p:nvSpPr>
          <p:cNvPr id="45063" name="Rectangle 5"/>
          <p:cNvSpPr txBox="1">
            <a:spLocks noChangeArrowheads="1"/>
          </p:cNvSpPr>
          <p:nvPr/>
        </p:nvSpPr>
        <p:spPr bwMode="auto">
          <a:xfrm>
            <a:off x="1525588" y="4221163"/>
            <a:ext cx="57832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Subscription, membership</a:t>
            </a:r>
          </a:p>
        </p:txBody>
      </p:sp>
      <p:sp>
        <p:nvSpPr>
          <p:cNvPr id="45064" name="Rectangle 5"/>
          <p:cNvSpPr txBox="1">
            <a:spLocks noChangeArrowheads="1"/>
          </p:cNvSpPr>
          <p:nvPr/>
        </p:nvSpPr>
        <p:spPr bwMode="auto">
          <a:xfrm>
            <a:off x="374650" y="4699000"/>
            <a:ext cx="57816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>
                <a:latin typeface="Calibri" pitchFamily="34" charset="0"/>
              </a:rPr>
              <a:t>Mail/Media campaign</a:t>
            </a:r>
          </a:p>
        </p:txBody>
      </p:sp>
      <p:sp>
        <p:nvSpPr>
          <p:cNvPr id="45065" name="Rectangle 5"/>
          <p:cNvSpPr txBox="1">
            <a:spLocks noChangeArrowheads="1"/>
          </p:cNvSpPr>
          <p:nvPr/>
        </p:nvSpPr>
        <p:spPr bwMode="auto">
          <a:xfrm>
            <a:off x="6184900" y="4483100"/>
            <a:ext cx="35718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alibri" pitchFamily="34" charset="0"/>
              </a:rPr>
              <a:t>Rental of facility</a:t>
            </a:r>
          </a:p>
        </p:txBody>
      </p:sp>
      <p:sp>
        <p:nvSpPr>
          <p:cNvPr id="45066" name="Rectangle 5"/>
          <p:cNvSpPr txBox="1">
            <a:spLocks noChangeArrowheads="1"/>
          </p:cNvSpPr>
          <p:nvPr/>
        </p:nvSpPr>
        <p:spPr bwMode="auto">
          <a:xfrm>
            <a:off x="3995738" y="2276475"/>
            <a:ext cx="51133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Training &amp; consultancy</a:t>
            </a:r>
          </a:p>
        </p:txBody>
      </p:sp>
      <p:sp>
        <p:nvSpPr>
          <p:cNvPr id="45067" name="Rectangle 5"/>
          <p:cNvSpPr txBox="1">
            <a:spLocks noChangeArrowheads="1"/>
          </p:cNvSpPr>
          <p:nvPr/>
        </p:nvSpPr>
        <p:spPr bwMode="auto">
          <a:xfrm>
            <a:off x="5148263" y="3467100"/>
            <a:ext cx="51117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In-kind donations</a:t>
            </a:r>
          </a:p>
        </p:txBody>
      </p:sp>
      <p:sp>
        <p:nvSpPr>
          <p:cNvPr id="45068" name="Rectangle 5"/>
          <p:cNvSpPr txBox="1">
            <a:spLocks noChangeArrowheads="1"/>
          </p:cNvSpPr>
          <p:nvPr/>
        </p:nvSpPr>
        <p:spPr bwMode="auto">
          <a:xfrm>
            <a:off x="5724525" y="3978275"/>
            <a:ext cx="30956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>
                <a:latin typeface="Calibri" pitchFamily="34" charset="0"/>
              </a:rPr>
              <a:t>Savings &amp; credit</a:t>
            </a:r>
          </a:p>
        </p:txBody>
      </p:sp>
      <p:sp>
        <p:nvSpPr>
          <p:cNvPr id="45069" name="Rectangle 5"/>
          <p:cNvSpPr txBox="1">
            <a:spLocks noChangeArrowheads="1"/>
          </p:cNvSpPr>
          <p:nvPr/>
        </p:nvSpPr>
        <p:spPr bwMode="auto">
          <a:xfrm>
            <a:off x="900113" y="1844675"/>
            <a:ext cx="51117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4800">
                <a:latin typeface="Calibri" pitchFamily="34" charset="0"/>
              </a:rPr>
              <a:t>Publications</a:t>
            </a:r>
          </a:p>
        </p:txBody>
      </p:sp>
      <p:sp>
        <p:nvSpPr>
          <p:cNvPr id="45070" name="Rectangle 5"/>
          <p:cNvSpPr txBox="1">
            <a:spLocks noChangeArrowheads="1"/>
          </p:cNvSpPr>
          <p:nvPr/>
        </p:nvSpPr>
        <p:spPr bwMode="auto">
          <a:xfrm>
            <a:off x="5867400" y="2682875"/>
            <a:ext cx="36004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5400">
                <a:latin typeface="Calibri" pitchFamily="34" charset="0"/>
              </a:rPr>
              <a:t>Tours (eco)</a:t>
            </a:r>
          </a:p>
        </p:txBody>
      </p:sp>
      <p:sp>
        <p:nvSpPr>
          <p:cNvPr id="45071" name="Rectangle 5"/>
          <p:cNvSpPr txBox="1">
            <a:spLocks noChangeArrowheads="1"/>
          </p:cNvSpPr>
          <p:nvPr/>
        </p:nvSpPr>
        <p:spPr bwMode="auto">
          <a:xfrm>
            <a:off x="4608513" y="1844675"/>
            <a:ext cx="25558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>
                <a:latin typeface="Calibri" pitchFamily="34" charset="0"/>
              </a:rPr>
              <a:t>Payroll giving</a:t>
            </a:r>
          </a:p>
        </p:txBody>
      </p:sp>
      <p:sp>
        <p:nvSpPr>
          <p:cNvPr id="45072" name="Rectangle 5"/>
          <p:cNvSpPr txBox="1">
            <a:spLocks noChangeArrowheads="1"/>
          </p:cNvSpPr>
          <p:nvPr/>
        </p:nvSpPr>
        <p:spPr bwMode="auto">
          <a:xfrm>
            <a:off x="2411413" y="2827338"/>
            <a:ext cx="33845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4000" b="1">
                <a:latin typeface="Calibri" pitchFamily="34" charset="0"/>
              </a:rPr>
              <a:t>Grant writing</a:t>
            </a:r>
          </a:p>
        </p:txBody>
      </p:sp>
      <p:sp>
        <p:nvSpPr>
          <p:cNvPr id="45073" name="Rectangle 5"/>
          <p:cNvSpPr txBox="1">
            <a:spLocks noChangeArrowheads="1"/>
          </p:cNvSpPr>
          <p:nvPr/>
        </p:nvSpPr>
        <p:spPr bwMode="auto">
          <a:xfrm>
            <a:off x="3779838" y="5275263"/>
            <a:ext cx="51133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>
                <a:latin typeface="Calibri" pitchFamily="34" charset="0"/>
              </a:rPr>
              <a:t>Sponsorships / Corporate</a:t>
            </a:r>
          </a:p>
        </p:txBody>
      </p:sp>
      <p:sp>
        <p:nvSpPr>
          <p:cNvPr id="4507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901238" y="1660525"/>
            <a:ext cx="3810000" cy="4572000"/>
          </a:xfrm>
        </p:spPr>
        <p:txBody>
          <a:bodyPr/>
          <a:lstStyle/>
          <a:p>
            <a:pPr eaLnBrk="1" hangingPunct="1"/>
            <a:r>
              <a:rPr lang="en-US" smtClean="0"/>
              <a:t>Special events</a:t>
            </a:r>
          </a:p>
          <a:p>
            <a:pPr eaLnBrk="1" hangingPunct="1"/>
            <a:r>
              <a:rPr lang="en-US" smtClean="0"/>
              <a:t>Product Sales </a:t>
            </a:r>
          </a:p>
          <a:p>
            <a:pPr eaLnBrk="1" hangingPunct="1"/>
            <a:r>
              <a:rPr lang="en-US" smtClean="0"/>
              <a:t>Subscription, membership</a:t>
            </a:r>
          </a:p>
          <a:p>
            <a:pPr eaLnBrk="1" hangingPunct="1"/>
            <a:r>
              <a:rPr lang="en-US" smtClean="0"/>
              <a:t>Mail /Media Campaign</a:t>
            </a:r>
          </a:p>
          <a:p>
            <a:pPr eaLnBrk="1" hangingPunct="1"/>
            <a:r>
              <a:rPr lang="en-US" smtClean="0"/>
              <a:t>Rental of facility</a:t>
            </a:r>
          </a:p>
          <a:p>
            <a:pPr eaLnBrk="1" hangingPunct="1"/>
            <a:r>
              <a:rPr lang="en-US" smtClean="0"/>
              <a:t>Trg &amp; Consultancy 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5075" name="Rectangle 6"/>
          <p:cNvSpPr txBox="1">
            <a:spLocks noChangeArrowheads="1"/>
          </p:cNvSpPr>
          <p:nvPr/>
        </p:nvSpPr>
        <p:spPr bwMode="auto">
          <a:xfrm>
            <a:off x="14011275" y="1646238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In-kind Donations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Savings and Credit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Publications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Tours (eco 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Payroll giving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Sponsorships /Corporate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Grant writing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3200">
              <a:latin typeface="Calibri" pitchFamily="34" charset="0"/>
            </a:endParaRPr>
          </a:p>
        </p:txBody>
      </p:sp>
      <p:pic>
        <p:nvPicPr>
          <p:cNvPr id="22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276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5702300"/>
            <a:ext cx="9144000" cy="706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41" name="Rectangle 40"/>
          <p:cNvSpPr/>
          <p:nvPr/>
        </p:nvSpPr>
        <p:spPr>
          <a:xfrm>
            <a:off x="0" y="4910138"/>
            <a:ext cx="9144000" cy="706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40" name="Rectangle 39"/>
          <p:cNvSpPr/>
          <p:nvPr/>
        </p:nvSpPr>
        <p:spPr>
          <a:xfrm>
            <a:off x="0" y="4117975"/>
            <a:ext cx="9144000" cy="706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9" name="Rectangle 38"/>
          <p:cNvSpPr/>
          <p:nvPr/>
        </p:nvSpPr>
        <p:spPr>
          <a:xfrm>
            <a:off x="0" y="3327400"/>
            <a:ext cx="9144000" cy="704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32" name="Rectangle 31"/>
          <p:cNvSpPr/>
          <p:nvPr/>
        </p:nvSpPr>
        <p:spPr>
          <a:xfrm>
            <a:off x="0" y="2535238"/>
            <a:ext cx="9144000" cy="70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0" y="1052513"/>
            <a:ext cx="9144000" cy="131603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-26988"/>
            <a:ext cx="0" cy="6884988"/>
          </a:xfrm>
          <a:prstGeom prst="line">
            <a:avLst/>
          </a:prstGeom>
          <a:ln w="101600">
            <a:solidFill>
              <a:schemeClr val="bg1">
                <a:lumMod val="95000"/>
              </a:schemeClr>
            </a:solidFill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539750" y="793750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000">
                <a:latin typeface="Calibri" pitchFamily="34" charset="0"/>
              </a:rPr>
              <a:t> ASIAN EXPERIENCE </a:t>
            </a:r>
            <a:endParaRPr lang="en-SG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16" name="Rectangle 6"/>
          <p:cNvSpPr>
            <a:spLocks/>
          </p:cNvSpPr>
          <p:nvPr/>
        </p:nvSpPr>
        <p:spPr bwMode="auto">
          <a:xfrm>
            <a:off x="555625" y="-26988"/>
            <a:ext cx="8408988" cy="12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>
                <a:latin typeface="Calibri" pitchFamily="34" charset="0"/>
                <a:ea typeface="Helvetica Neue"/>
                <a:cs typeface="Helvetica Neue"/>
                <a:sym typeface="Helvetica Neue"/>
              </a:rPr>
              <a:t>Cost per funds raised</a:t>
            </a: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63563" y="2649538"/>
            <a:ext cx="3721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47118" name="Rectangle 7"/>
          <p:cNvSpPr>
            <a:spLocks/>
          </p:cNvSpPr>
          <p:nvPr/>
        </p:nvSpPr>
        <p:spPr bwMode="auto">
          <a:xfrm>
            <a:off x="565150" y="1543050"/>
            <a:ext cx="3432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GB" sz="2800" b="1">
                <a:latin typeface="Calibri" pitchFamily="34" charset="0"/>
              </a:rPr>
              <a:t>FR Activity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47119" name="Rectangle 7"/>
          <p:cNvSpPr>
            <a:spLocks/>
          </p:cNvSpPr>
          <p:nvPr/>
        </p:nvSpPr>
        <p:spPr bwMode="auto">
          <a:xfrm>
            <a:off x="4759325" y="1370013"/>
            <a:ext cx="42052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pPr algn="ctr"/>
            <a:r>
              <a:rPr lang="en-GB" sz="2800" b="1" dirty="0">
                <a:latin typeface="Calibri" pitchFamily="34" charset="0"/>
              </a:rPr>
              <a:t>Reasonable cost / </a:t>
            </a:r>
            <a:r>
              <a:rPr lang="en-GB" sz="2800" b="1" dirty="0" smtClean="0">
                <a:latin typeface="Calibri" pitchFamily="34" charset="0"/>
              </a:rPr>
              <a:t>$1</a:t>
            </a:r>
            <a:endParaRPr lang="en-GB" sz="2800" b="1" dirty="0">
              <a:latin typeface="Calibri" pitchFamily="34" charset="0"/>
            </a:endParaRPr>
          </a:p>
          <a:p>
            <a:pPr algn="ctr"/>
            <a:r>
              <a:rPr lang="en-GB" sz="2800" b="1" dirty="0">
                <a:latin typeface="Calibri" pitchFamily="34" charset="0"/>
              </a:rPr>
              <a:t>of donation raised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563563" y="3400425"/>
            <a:ext cx="37211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468313" y="4149725"/>
            <a:ext cx="3721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4" name="Rectangle 7"/>
          <p:cNvSpPr>
            <a:spLocks/>
          </p:cNvSpPr>
          <p:nvPr/>
        </p:nvSpPr>
        <p:spPr bwMode="auto">
          <a:xfrm>
            <a:off x="563563" y="5021263"/>
            <a:ext cx="3721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563563" y="5802313"/>
            <a:ext cx="372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6" name="Rectangle 7"/>
          <p:cNvSpPr>
            <a:spLocks/>
          </p:cNvSpPr>
          <p:nvPr/>
        </p:nvSpPr>
        <p:spPr bwMode="auto">
          <a:xfrm>
            <a:off x="5076825" y="2451100"/>
            <a:ext cx="3719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5076825" y="3402013"/>
            <a:ext cx="37195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5076825" y="4213225"/>
            <a:ext cx="3719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9" name="Rectangle 7"/>
          <p:cNvSpPr>
            <a:spLocks/>
          </p:cNvSpPr>
          <p:nvPr/>
        </p:nvSpPr>
        <p:spPr bwMode="auto">
          <a:xfrm>
            <a:off x="5076825" y="4994275"/>
            <a:ext cx="3719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5076825" y="5803900"/>
            <a:ext cx="3719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2400">
              <a:latin typeface="Calibri" pitchFamily="34" charset="0"/>
            </a:endParaRPr>
          </a:p>
        </p:txBody>
      </p:sp>
      <p:pic>
        <p:nvPicPr>
          <p:cNvPr id="31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82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412876"/>
            <a:ext cx="9144000" cy="69691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rgbClr val="FFFFFF"/>
                </a:solidFill>
              </a:rPr>
              <a:t>  </a:t>
            </a:r>
            <a:r>
              <a:rPr lang="en-SG" b="1" dirty="0" smtClean="0">
                <a:solidFill>
                  <a:srgbClr val="00B050"/>
                </a:solidFill>
              </a:rPr>
              <a:t>HEARTSTRINGS MODEL -  </a:t>
            </a:r>
            <a:r>
              <a:rPr lang="en-SG" dirty="0" smtClean="0">
                <a:solidFill>
                  <a:schemeClr val="tx1"/>
                </a:solidFill>
              </a:rPr>
              <a:t>Compelling ‘case’ in simple &amp; 	concise way  ( </a:t>
            </a:r>
            <a:r>
              <a:rPr lang="en-SG" dirty="0" err="1" smtClean="0">
                <a:solidFill>
                  <a:schemeClr val="tx1"/>
                </a:solidFill>
              </a:rPr>
              <a:t>eg</a:t>
            </a:r>
            <a:r>
              <a:rPr lang="en-SG" dirty="0" smtClean="0">
                <a:solidFill>
                  <a:schemeClr val="tx1"/>
                </a:solidFill>
              </a:rPr>
              <a:t>: make- a- wish / child sponsorship)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400" b="1" dirty="0">
                <a:solidFill>
                  <a:srgbClr val="FFFFFF"/>
                </a:solidFill>
              </a:rPr>
              <a:t>5</a:t>
            </a:r>
            <a:r>
              <a:rPr lang="en-SG" sz="4400" b="1" dirty="0" smtClean="0">
                <a:solidFill>
                  <a:srgbClr val="FFFFFF"/>
                </a:solidFill>
              </a:rPr>
              <a:t>. DEVELOP THE STRATEGIES- 		Fundraising Models   </a:t>
            </a:r>
            <a:endParaRPr lang="en-SG" sz="4400" b="1" dirty="0">
              <a:solidFill>
                <a:srgbClr val="FFFFFF"/>
              </a:solidFill>
            </a:endParaRPr>
          </a:p>
        </p:txBody>
      </p:sp>
      <p:sp>
        <p:nvSpPr>
          <p:cNvPr id="48132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44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454025" y="1743075"/>
            <a:ext cx="8112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454025" y="3213100"/>
            <a:ext cx="8113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455613" y="4684713"/>
            <a:ext cx="8112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04" y="2996951"/>
            <a:ext cx="9144000" cy="8940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rgbClr val="00B050"/>
                </a:solidFill>
              </a:rPr>
              <a:t>  LARGE SCALE FUNDING MODEL: </a:t>
            </a:r>
            <a:r>
              <a:rPr lang="en-US" dirty="0" smtClean="0">
                <a:solidFill>
                  <a:schemeClr val="tx1"/>
                </a:solidFill>
              </a:rPr>
              <a:t>major </a:t>
            </a:r>
            <a:r>
              <a:rPr lang="en-US" dirty="0">
                <a:solidFill>
                  <a:schemeClr val="tx1"/>
                </a:solidFill>
              </a:rPr>
              <a:t>grants </a:t>
            </a:r>
            <a:r>
              <a:rPr lang="en-US" dirty="0" smtClean="0">
                <a:solidFill>
                  <a:schemeClr val="tx1"/>
                </a:solidFill>
              </a:rPr>
              <a:t>from few 	individuals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foundations(</a:t>
            </a:r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: medical research institutions)  </a:t>
            </a:r>
            <a:r>
              <a:rPr lang="en-SG" dirty="0" smtClean="0">
                <a:solidFill>
                  <a:schemeClr val="tx1"/>
                </a:solidFill>
              </a:rPr>
              <a:t> 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809" y="5060338"/>
            <a:ext cx="9188713" cy="69691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>
                <a:solidFill>
                  <a:srgbClr val="FFFFFF"/>
                </a:solidFill>
              </a:rPr>
              <a:t> </a:t>
            </a:r>
            <a:r>
              <a:rPr lang="en-SG" b="1" dirty="0" smtClean="0">
                <a:solidFill>
                  <a:srgbClr val="FFFFFF"/>
                </a:solidFill>
              </a:rPr>
              <a:t>   </a:t>
            </a:r>
            <a:r>
              <a:rPr lang="en-SG" b="1" dirty="0" smtClean="0">
                <a:solidFill>
                  <a:srgbClr val="00B050"/>
                </a:solidFill>
              </a:rPr>
              <a:t>RESOURCE RECYCLING MODEL: </a:t>
            </a:r>
            <a:r>
              <a:rPr lang="en-SG" dirty="0" smtClean="0">
                <a:solidFill>
                  <a:schemeClr val="tx1"/>
                </a:solidFill>
              </a:rPr>
              <a:t>redistribution of products and supplies (</a:t>
            </a:r>
            <a:r>
              <a:rPr lang="en-SG" dirty="0" err="1" smtClean="0">
                <a:solidFill>
                  <a:schemeClr val="tx1"/>
                </a:solidFill>
              </a:rPr>
              <a:t>eg</a:t>
            </a:r>
            <a:r>
              <a:rPr lang="en-SG" dirty="0" smtClean="0">
                <a:solidFill>
                  <a:schemeClr val="tx1"/>
                </a:solidFill>
              </a:rPr>
              <a:t>: </a:t>
            </a:r>
            <a:r>
              <a:rPr lang="en-SG" dirty="0" err="1" smtClean="0">
                <a:solidFill>
                  <a:schemeClr val="tx1"/>
                </a:solidFill>
              </a:rPr>
              <a:t>Foodbanks</a:t>
            </a:r>
            <a:r>
              <a:rPr lang="en-SG" dirty="0" smtClean="0">
                <a:solidFill>
                  <a:schemeClr val="tx1"/>
                </a:solidFill>
              </a:rPr>
              <a:t>) 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7" y="5985463"/>
            <a:ext cx="9144000" cy="69691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 smtClean="0">
                <a:solidFill>
                  <a:srgbClr val="00B050"/>
                </a:solidFill>
              </a:rPr>
              <a:t>   REVOLVING FUND MODEL: </a:t>
            </a:r>
            <a:r>
              <a:rPr lang="en-SG" dirty="0" smtClean="0">
                <a:solidFill>
                  <a:schemeClr val="tx1"/>
                </a:solidFill>
              </a:rPr>
              <a:t>Repayments by beneficiary part of the funding model  (</a:t>
            </a:r>
            <a:r>
              <a:rPr lang="en-SG" dirty="0" err="1" smtClean="0">
                <a:solidFill>
                  <a:schemeClr val="tx1"/>
                </a:solidFill>
              </a:rPr>
              <a:t>eg</a:t>
            </a:r>
            <a:r>
              <a:rPr lang="en-SG" dirty="0" smtClean="0">
                <a:solidFill>
                  <a:schemeClr val="tx1"/>
                </a:solidFill>
              </a:rPr>
              <a:t>: Habitat for Humanity)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04" y="2276872"/>
            <a:ext cx="909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MEMBERSHIP MODEL- </a:t>
            </a:r>
            <a:r>
              <a:rPr lang="en-US" dirty="0" smtClean="0"/>
              <a:t>collective benefit  (</a:t>
            </a:r>
            <a:r>
              <a:rPr lang="en-US" dirty="0" err="1" smtClean="0"/>
              <a:t>eg</a:t>
            </a:r>
            <a:r>
              <a:rPr lang="en-US" dirty="0" smtClean="0"/>
              <a:t>: arts/ culture org)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4809" y="40770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SOCIAL &amp; POLICY SERVICE SUPPLIERS:  </a:t>
            </a:r>
            <a:r>
              <a:rPr lang="en-US" dirty="0" smtClean="0"/>
              <a:t>provides</a:t>
            </a:r>
            <a:r>
              <a:rPr lang="en-US" b="1" dirty="0" smtClean="0">
                <a:solidFill>
                  <a:srgbClr val="00B050"/>
                </a:solidFill>
              </a:rPr>
              <a:t>     </a:t>
            </a:r>
            <a:r>
              <a:rPr lang="en-US" dirty="0" smtClean="0"/>
              <a:t>preexisting programs with Govt. defined and allocated funds </a:t>
            </a:r>
            <a:endParaRPr lang="en-US" dirty="0"/>
          </a:p>
        </p:txBody>
      </p:sp>
      <p:pic>
        <p:nvPicPr>
          <p:cNvPr id="14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28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-9175750" y="-2193925"/>
            <a:ext cx="18319750" cy="18321338"/>
            <a:chOff x="-9160648" y="-2302648"/>
            <a:chExt cx="18321295" cy="18321295"/>
          </a:xfrm>
        </p:grpSpPr>
        <p:sp>
          <p:nvSpPr>
            <p:cNvPr id="58" name="Pie 57"/>
            <p:cNvSpPr>
              <a:spLocks noChangeAspect="1"/>
            </p:cNvSpPr>
            <p:nvPr/>
          </p:nvSpPr>
          <p:spPr>
            <a:xfrm rot="5400000">
              <a:off x="-9160648" y="-2302648"/>
              <a:ext cx="18321295" cy="18321295"/>
            </a:xfrm>
            <a:prstGeom prst="pie">
              <a:avLst>
                <a:gd name="adj1" fmla="val 10783546"/>
                <a:gd name="adj2" fmla="val 1621460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sz="1800">
                <a:solidFill>
                  <a:prstClr val="black"/>
                </a:solidFill>
              </a:endParaRPr>
            </a:p>
          </p:txBody>
        </p:sp>
        <p:sp>
          <p:nvSpPr>
            <p:cNvPr id="57" name="Pie 56"/>
            <p:cNvSpPr>
              <a:spLocks noChangeAspect="1"/>
            </p:cNvSpPr>
            <p:nvPr/>
          </p:nvSpPr>
          <p:spPr>
            <a:xfrm rot="5400000">
              <a:off x="-7398527" y="-540374"/>
              <a:ext cx="14797053" cy="14796748"/>
            </a:xfrm>
            <a:prstGeom prst="pie">
              <a:avLst>
                <a:gd name="adj1" fmla="val 10783546"/>
                <a:gd name="adj2" fmla="val 1621460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sz="1800">
                <a:solidFill>
                  <a:prstClr val="black"/>
                </a:solidFill>
              </a:endParaRPr>
            </a:p>
          </p:txBody>
        </p:sp>
        <p:sp>
          <p:nvSpPr>
            <p:cNvPr id="56" name="Pie 55"/>
            <p:cNvSpPr>
              <a:spLocks noChangeAspect="1"/>
            </p:cNvSpPr>
            <p:nvPr/>
          </p:nvSpPr>
          <p:spPr>
            <a:xfrm rot="5400000">
              <a:off x="-5825318" y="1031383"/>
              <a:ext cx="11650635" cy="11653233"/>
            </a:xfrm>
            <a:prstGeom prst="pie">
              <a:avLst>
                <a:gd name="adj1" fmla="val 10783546"/>
                <a:gd name="adj2" fmla="val 1621460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sz="1800">
                <a:solidFill>
                  <a:prstClr val="black"/>
                </a:solidFill>
              </a:endParaRPr>
            </a:p>
          </p:txBody>
        </p:sp>
        <p:sp>
          <p:nvSpPr>
            <p:cNvPr id="55" name="Pie 54"/>
            <p:cNvSpPr>
              <a:spLocks noChangeAspect="1"/>
            </p:cNvSpPr>
            <p:nvPr/>
          </p:nvSpPr>
          <p:spPr>
            <a:xfrm rot="5400000">
              <a:off x="-4248935" y="2609491"/>
              <a:ext cx="8497868" cy="8497017"/>
            </a:xfrm>
            <a:prstGeom prst="pie">
              <a:avLst>
                <a:gd name="adj1" fmla="val 10783546"/>
                <a:gd name="adj2" fmla="val 1621460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sz="1800">
                <a:solidFill>
                  <a:prstClr val="black"/>
                </a:solidFill>
              </a:endParaRPr>
            </a:p>
          </p:txBody>
        </p:sp>
        <p:sp>
          <p:nvSpPr>
            <p:cNvPr id="2" name="Pie 1"/>
            <p:cNvSpPr>
              <a:spLocks noChangeAspect="1"/>
            </p:cNvSpPr>
            <p:nvPr/>
          </p:nvSpPr>
          <p:spPr>
            <a:xfrm rot="5400000">
              <a:off x="-2589207" y="4267775"/>
              <a:ext cx="5178413" cy="5178863"/>
            </a:xfrm>
            <a:prstGeom prst="pie">
              <a:avLst>
                <a:gd name="adj1" fmla="val 10783546"/>
                <a:gd name="adj2" fmla="val 162146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sz="180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 sz="1800">
              <a:solidFill>
                <a:prstClr val="white"/>
              </a:solidFill>
            </a:endParaRPr>
          </a:p>
        </p:txBody>
      </p:sp>
      <p:sp>
        <p:nvSpPr>
          <p:cNvPr id="51204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12 Fundraising Techniques 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733550" y="4365625"/>
            <a:ext cx="1830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Telephone appeals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059113" y="3543300"/>
            <a:ext cx="1830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Special Events 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195763" y="2430463"/>
            <a:ext cx="1830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Sponsorship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724525" y="1446213"/>
            <a:ext cx="1830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Cause-related Marketing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92363" y="5842000"/>
            <a:ext cx="1830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Workplace Giving 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79388" y="3398838"/>
            <a:ext cx="1830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Corporate Donations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24300" y="5287963"/>
            <a:ext cx="1830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Direct Mail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E-mail 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950913" y="2032000"/>
            <a:ext cx="235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Peer to Peer/ Crowd-sourcing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189538" y="3678238"/>
            <a:ext cx="1830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Fee for Service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088" y="6210300"/>
            <a:ext cx="183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Major Gifts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4916488"/>
            <a:ext cx="12684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Planned Gifts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3398838"/>
            <a:ext cx="1143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cs typeface="Arial" pitchFamily="34" charset="0"/>
              </a:rPr>
              <a:t>Charity Draws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63" y="6026150"/>
            <a:ext cx="1901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itchFamily="34" charset="0"/>
              </a:rPr>
              <a:t>Merchandise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339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2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052638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Resource Development Committee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3178967"/>
            <a:ext cx="9144000" cy="6651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Fundraising Volunteer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resource needed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4970463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Communications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plan- including social media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6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. Essential Implementation Details  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27088" y="1484313"/>
            <a:ext cx="482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Board involvement </a:t>
            </a:r>
          </a:p>
        </p:txBody>
      </p:sp>
      <p:sp>
        <p:nvSpPr>
          <p:cNvPr id="49162" name="Rectangle 37"/>
          <p:cNvSpPr>
            <a:spLocks noChangeArrowheads="1"/>
          </p:cNvSpPr>
          <p:nvPr/>
        </p:nvSpPr>
        <p:spPr bwMode="auto">
          <a:xfrm>
            <a:off x="827088" y="429260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 Database 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5661025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49164" name="Rectangle 40"/>
          <p:cNvSpPr>
            <a:spLocks noChangeArrowheads="1"/>
          </p:cNvSpPr>
          <p:nvPr/>
        </p:nvSpPr>
        <p:spPr bwMode="auto">
          <a:xfrm>
            <a:off x="827088" y="5732463"/>
            <a:ext cx="6553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 Skills /resource leveraging within the organisation</a:t>
            </a:r>
          </a:p>
        </p:txBody>
      </p:sp>
      <p:pic>
        <p:nvPicPr>
          <p:cNvPr id="16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267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3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21441"/>
              </p:ext>
            </p:extLst>
          </p:nvPr>
        </p:nvGraphicFramePr>
        <p:xfrm>
          <a:off x="251520" y="42506"/>
          <a:ext cx="8396830" cy="6892260"/>
        </p:xfrm>
        <a:graphic>
          <a:graphicData uri="http://schemas.openxmlformats.org/drawingml/2006/table">
            <a:tbl>
              <a:tblPr firstRow="1" firstCol="1" bandRow="1"/>
              <a:tblGrid>
                <a:gridCol w="4305556"/>
                <a:gridCol w="4091274"/>
              </a:tblGrid>
              <a:tr h="54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Essential implementation details to consider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Examples of how this can be implemented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Board Involvement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Role of Board in giving and getting funds for meeting the mission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Resource </a:t>
                      </a: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Development / Fundraising committee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Depending on the methodology – mobilising relevant influential persons to lead the campaign – </a:t>
                      </a:r>
                      <a:r>
                        <a:rPr lang="en-SG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eg</a:t>
                      </a: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Corporate CEO to help outreach for Corporate fundraising  or High-net worth individual to promote the sale of  Gala-dinner tables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Fundraising </a:t>
                      </a: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Volunteers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Involving volunteer champions to promote a specific campaign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Database </a:t>
                      </a: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applications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 minimum get free database licence from Microsoft  or Salesforce.com to develop a donor dbase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9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Communications </a:t>
                      </a: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– including Social Media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Have an editorial calendar of online posting / outreach activities / traditional media outreach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Leveraging </a:t>
                      </a: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skills and resources within the organisation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Build a constituency map to identify everybody in the VWO who can be of help to implementing the FR strategy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66" marR="6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800" dirty="0"/>
              <a:t>POLICIES </a:t>
            </a:r>
          </a:p>
        </p:txBody>
      </p:sp>
      <p:grpSp>
        <p:nvGrpSpPr>
          <p:cNvPr id="29699" name="Group 14"/>
          <p:cNvGrpSpPr>
            <a:grpSpLocks/>
          </p:cNvGrpSpPr>
          <p:nvPr/>
        </p:nvGrpSpPr>
        <p:grpSpPr bwMode="auto">
          <a:xfrm>
            <a:off x="409575" y="6408738"/>
            <a:ext cx="7804150" cy="461962"/>
            <a:chOff x="410284" y="6408241"/>
            <a:chExt cx="7802816" cy="463207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410284" y="6408241"/>
              <a:ext cx="2187201" cy="450473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endParaRPr lang="en-SG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pitchFamily="34" charset="0"/>
              </a:endParaRPr>
            </a:p>
          </p:txBody>
        </p:sp>
        <p:sp>
          <p:nvSpPr>
            <p:cNvPr id="29710" name="Text Box 7"/>
            <p:cNvSpPr txBox="1">
              <a:spLocks noChangeArrowheads="1"/>
            </p:cNvSpPr>
            <p:nvPr/>
          </p:nvSpPr>
          <p:spPr bwMode="auto">
            <a:xfrm>
              <a:off x="8028384" y="6470760"/>
              <a:ext cx="184716" cy="4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sz="2000">
                <a:solidFill>
                  <a:srgbClr val="333399"/>
                </a:solidFill>
                <a:latin typeface="Arial Black" pitchFamily="34" charset="0"/>
              </a:endParaRPr>
            </a:p>
          </p:txBody>
        </p:sp>
      </p:grpSp>
      <p:sp>
        <p:nvSpPr>
          <p:cNvPr id="29700" name="Rectangle 7"/>
          <p:cNvSpPr>
            <a:spLocks/>
          </p:cNvSpPr>
          <p:nvPr/>
        </p:nvSpPr>
        <p:spPr bwMode="auto">
          <a:xfrm>
            <a:off x="423863" y="1946275"/>
            <a:ext cx="82057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9702" name="Group 3"/>
          <p:cNvGrpSpPr>
            <a:grpSpLocks/>
          </p:cNvGrpSpPr>
          <p:nvPr/>
        </p:nvGrpSpPr>
        <p:grpSpPr bwMode="auto">
          <a:xfrm>
            <a:off x="685800" y="3505200"/>
            <a:ext cx="3048000" cy="2667000"/>
            <a:chOff x="5996289" y="2452223"/>
            <a:chExt cx="2844975" cy="1870475"/>
          </a:xfrm>
        </p:grpSpPr>
        <p:sp>
          <p:nvSpPr>
            <p:cNvPr id="11" name="Rectangle 16"/>
            <p:cNvSpPr>
              <a:spLocks noChangeAspect="1"/>
            </p:cNvSpPr>
            <p:nvPr/>
          </p:nvSpPr>
          <p:spPr>
            <a:xfrm>
              <a:off x="5996289" y="2452223"/>
              <a:ext cx="2844975" cy="1870475"/>
            </a:xfrm>
            <a:custGeom>
              <a:avLst/>
              <a:gdLst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0 w 2022381"/>
                <a:gd name="connsiteY3" fmla="*/ 2232248 h 2232248"/>
                <a:gd name="connsiteX4" fmla="*/ 0 w 2022381"/>
                <a:gd name="connsiteY4" fmla="*/ 0 h 2232248"/>
                <a:gd name="connsiteX0" fmla="*/ 0 w 2022381"/>
                <a:gd name="connsiteY0" fmla="*/ 0 h 2232248"/>
                <a:gd name="connsiteX1" fmla="*/ 2022381 w 2022381"/>
                <a:gd name="connsiteY1" fmla="*/ 0 h 2232248"/>
                <a:gd name="connsiteX2" fmla="*/ 2022381 w 2022381"/>
                <a:gd name="connsiteY2" fmla="*/ 2232248 h 2232248"/>
                <a:gd name="connsiteX3" fmla="*/ 85411 w 2022381"/>
                <a:gd name="connsiteY3" fmla="*/ 2126740 h 2232248"/>
                <a:gd name="connsiteX4" fmla="*/ 0 w 2022381"/>
                <a:gd name="connsiteY4" fmla="*/ 0 h 2232248"/>
                <a:gd name="connsiteX0" fmla="*/ 0 w 2022381"/>
                <a:gd name="connsiteY0" fmla="*/ 0 h 2126740"/>
                <a:gd name="connsiteX1" fmla="*/ 2022381 w 2022381"/>
                <a:gd name="connsiteY1" fmla="*/ 0 h 2126740"/>
                <a:gd name="connsiteX2" fmla="*/ 1931946 w 2022381"/>
                <a:gd name="connsiteY2" fmla="*/ 2126740 h 2126740"/>
                <a:gd name="connsiteX3" fmla="*/ 85411 w 2022381"/>
                <a:gd name="connsiteY3" fmla="*/ 2126740 h 2126740"/>
                <a:gd name="connsiteX4" fmla="*/ 0 w 2022381"/>
                <a:gd name="connsiteY4" fmla="*/ 0 h 2126740"/>
                <a:gd name="connsiteX0" fmla="*/ 0 w 2022381"/>
                <a:gd name="connsiteY0" fmla="*/ 0 h 2171958"/>
                <a:gd name="connsiteX1" fmla="*/ 2022381 w 2022381"/>
                <a:gd name="connsiteY1" fmla="*/ 0 h 2171958"/>
                <a:gd name="connsiteX2" fmla="*/ 1967116 w 2022381"/>
                <a:gd name="connsiteY2" fmla="*/ 2171958 h 2171958"/>
                <a:gd name="connsiteX3" fmla="*/ 85411 w 2022381"/>
                <a:gd name="connsiteY3" fmla="*/ 2126740 h 2171958"/>
                <a:gd name="connsiteX4" fmla="*/ 0 w 2022381"/>
                <a:gd name="connsiteY4" fmla="*/ 0 h 2171958"/>
                <a:gd name="connsiteX0" fmla="*/ 0 w 2022381"/>
                <a:gd name="connsiteY0" fmla="*/ 0 h 2171958"/>
                <a:gd name="connsiteX1" fmla="*/ 2022381 w 2022381"/>
                <a:gd name="connsiteY1" fmla="*/ 0 h 2171958"/>
                <a:gd name="connsiteX2" fmla="*/ 1921898 w 2022381"/>
                <a:gd name="connsiteY2" fmla="*/ 2171958 h 2171958"/>
                <a:gd name="connsiteX3" fmla="*/ 85411 w 2022381"/>
                <a:gd name="connsiteY3" fmla="*/ 2126740 h 2171958"/>
                <a:gd name="connsiteX4" fmla="*/ 0 w 2022381"/>
                <a:gd name="connsiteY4" fmla="*/ 0 h 2171958"/>
                <a:gd name="connsiteX0" fmla="*/ 0 w 1921898"/>
                <a:gd name="connsiteY0" fmla="*/ 0 h 2171958"/>
                <a:gd name="connsiteX1" fmla="*/ 1781221 w 1921898"/>
                <a:gd name="connsiteY1" fmla="*/ 80387 h 2171958"/>
                <a:gd name="connsiteX2" fmla="*/ 1921898 w 1921898"/>
                <a:gd name="connsiteY2" fmla="*/ 2171958 h 2171958"/>
                <a:gd name="connsiteX3" fmla="*/ 85411 w 1921898"/>
                <a:gd name="connsiteY3" fmla="*/ 2126740 h 2171958"/>
                <a:gd name="connsiteX4" fmla="*/ 0 w 1921898"/>
                <a:gd name="connsiteY4" fmla="*/ 0 h 2171958"/>
                <a:gd name="connsiteX0" fmla="*/ 135652 w 1836487"/>
                <a:gd name="connsiteY0" fmla="*/ 90435 h 2091571"/>
                <a:gd name="connsiteX1" fmla="*/ 1695810 w 1836487"/>
                <a:gd name="connsiteY1" fmla="*/ 0 h 2091571"/>
                <a:gd name="connsiteX2" fmla="*/ 1836487 w 1836487"/>
                <a:gd name="connsiteY2" fmla="*/ 2091571 h 2091571"/>
                <a:gd name="connsiteX3" fmla="*/ 0 w 1836487"/>
                <a:gd name="connsiteY3" fmla="*/ 2046353 h 2091571"/>
                <a:gd name="connsiteX4" fmla="*/ 135652 w 1836487"/>
                <a:gd name="connsiteY4" fmla="*/ 90435 h 2091571"/>
                <a:gd name="connsiteX0" fmla="*/ 95458 w 1836487"/>
                <a:gd name="connsiteY0" fmla="*/ 70338 h 2091571"/>
                <a:gd name="connsiteX1" fmla="*/ 1695810 w 1836487"/>
                <a:gd name="connsiteY1" fmla="*/ 0 h 2091571"/>
                <a:gd name="connsiteX2" fmla="*/ 1836487 w 1836487"/>
                <a:gd name="connsiteY2" fmla="*/ 2091571 h 2091571"/>
                <a:gd name="connsiteX3" fmla="*/ 0 w 1836487"/>
                <a:gd name="connsiteY3" fmla="*/ 2046353 h 2091571"/>
                <a:gd name="connsiteX4" fmla="*/ 95458 w 1836487"/>
                <a:gd name="connsiteY4" fmla="*/ 70338 h 2091571"/>
                <a:gd name="connsiteX0" fmla="*/ 140676 w 1881705"/>
                <a:gd name="connsiteY0" fmla="*/ 70338 h 2091571"/>
                <a:gd name="connsiteX1" fmla="*/ 1741028 w 1881705"/>
                <a:gd name="connsiteY1" fmla="*/ 0 h 2091571"/>
                <a:gd name="connsiteX2" fmla="*/ 1881705 w 1881705"/>
                <a:gd name="connsiteY2" fmla="*/ 2091571 h 2091571"/>
                <a:gd name="connsiteX3" fmla="*/ 0 w 1881705"/>
                <a:gd name="connsiteY3" fmla="*/ 2081522 h 2091571"/>
                <a:gd name="connsiteX4" fmla="*/ 140676 w 1881705"/>
                <a:gd name="connsiteY4" fmla="*/ 70338 h 2091571"/>
                <a:gd name="connsiteX0" fmla="*/ 251208 w 1992237"/>
                <a:gd name="connsiteY0" fmla="*/ 70338 h 2106643"/>
                <a:gd name="connsiteX1" fmla="*/ 1851560 w 1992237"/>
                <a:gd name="connsiteY1" fmla="*/ 0 h 2106643"/>
                <a:gd name="connsiteX2" fmla="*/ 1992237 w 1992237"/>
                <a:gd name="connsiteY2" fmla="*/ 2091571 h 2106643"/>
                <a:gd name="connsiteX3" fmla="*/ 0 w 1992237"/>
                <a:gd name="connsiteY3" fmla="*/ 2106643 h 2106643"/>
                <a:gd name="connsiteX4" fmla="*/ 251208 w 1992237"/>
                <a:gd name="connsiteY4" fmla="*/ 70338 h 2106643"/>
                <a:gd name="connsiteX0" fmla="*/ 251208 w 2027406"/>
                <a:gd name="connsiteY0" fmla="*/ 70338 h 2106643"/>
                <a:gd name="connsiteX1" fmla="*/ 1851560 w 2027406"/>
                <a:gd name="connsiteY1" fmla="*/ 0 h 2106643"/>
                <a:gd name="connsiteX2" fmla="*/ 2027406 w 2027406"/>
                <a:gd name="connsiteY2" fmla="*/ 2091571 h 2106643"/>
                <a:gd name="connsiteX3" fmla="*/ 0 w 2027406"/>
                <a:gd name="connsiteY3" fmla="*/ 2106643 h 2106643"/>
                <a:gd name="connsiteX4" fmla="*/ 251208 w 2027406"/>
                <a:gd name="connsiteY4" fmla="*/ 70338 h 2106643"/>
                <a:gd name="connsiteX0" fmla="*/ 251208 w 2092721"/>
                <a:gd name="connsiteY0" fmla="*/ 70338 h 2106643"/>
                <a:gd name="connsiteX1" fmla="*/ 1851560 w 2092721"/>
                <a:gd name="connsiteY1" fmla="*/ 0 h 2106643"/>
                <a:gd name="connsiteX2" fmla="*/ 2092721 w 2092721"/>
                <a:gd name="connsiteY2" fmla="*/ 2101620 h 2106643"/>
                <a:gd name="connsiteX3" fmla="*/ 0 w 2092721"/>
                <a:gd name="connsiteY3" fmla="*/ 2106643 h 2106643"/>
                <a:gd name="connsiteX4" fmla="*/ 251208 w 2092721"/>
                <a:gd name="connsiteY4" fmla="*/ 70338 h 2106643"/>
                <a:gd name="connsiteX0" fmla="*/ 251208 w 2117842"/>
                <a:gd name="connsiteY0" fmla="*/ 70338 h 2106644"/>
                <a:gd name="connsiteX1" fmla="*/ 1851560 w 2117842"/>
                <a:gd name="connsiteY1" fmla="*/ 0 h 2106644"/>
                <a:gd name="connsiteX2" fmla="*/ 2117842 w 2117842"/>
                <a:gd name="connsiteY2" fmla="*/ 2106644 h 2106644"/>
                <a:gd name="connsiteX3" fmla="*/ 0 w 2117842"/>
                <a:gd name="connsiteY3" fmla="*/ 2106643 h 2106644"/>
                <a:gd name="connsiteX4" fmla="*/ 251208 w 2117842"/>
                <a:gd name="connsiteY4" fmla="*/ 70338 h 2106644"/>
                <a:gd name="connsiteX0" fmla="*/ 276328 w 2142962"/>
                <a:gd name="connsiteY0" fmla="*/ 70338 h 2106644"/>
                <a:gd name="connsiteX1" fmla="*/ 1876680 w 2142962"/>
                <a:gd name="connsiteY1" fmla="*/ 0 h 2106644"/>
                <a:gd name="connsiteX2" fmla="*/ 2142962 w 2142962"/>
                <a:gd name="connsiteY2" fmla="*/ 2106644 h 2106644"/>
                <a:gd name="connsiteX3" fmla="*/ 0 w 2142962"/>
                <a:gd name="connsiteY3" fmla="*/ 2106643 h 2106644"/>
                <a:gd name="connsiteX4" fmla="*/ 276328 w 2142962"/>
                <a:gd name="connsiteY4" fmla="*/ 70338 h 2106644"/>
                <a:gd name="connsiteX0" fmla="*/ 336619 w 2203253"/>
                <a:gd name="connsiteY0" fmla="*/ 70338 h 2106644"/>
                <a:gd name="connsiteX1" fmla="*/ 1936971 w 2203253"/>
                <a:gd name="connsiteY1" fmla="*/ 0 h 2106644"/>
                <a:gd name="connsiteX2" fmla="*/ 2203253 w 2203253"/>
                <a:gd name="connsiteY2" fmla="*/ 2106644 h 2106644"/>
                <a:gd name="connsiteX3" fmla="*/ 0 w 2203253"/>
                <a:gd name="connsiteY3" fmla="*/ 2106643 h 2106644"/>
                <a:gd name="connsiteX4" fmla="*/ 336619 w 2203253"/>
                <a:gd name="connsiteY4" fmla="*/ 70338 h 2106644"/>
                <a:gd name="connsiteX0" fmla="*/ 331595 w 2198229"/>
                <a:gd name="connsiteY0" fmla="*/ 70338 h 2106644"/>
                <a:gd name="connsiteX1" fmla="*/ 1931947 w 2198229"/>
                <a:gd name="connsiteY1" fmla="*/ 0 h 2106644"/>
                <a:gd name="connsiteX2" fmla="*/ 2198229 w 2198229"/>
                <a:gd name="connsiteY2" fmla="*/ 2106644 h 2106644"/>
                <a:gd name="connsiteX3" fmla="*/ 0 w 2198229"/>
                <a:gd name="connsiteY3" fmla="*/ 2041328 h 2106644"/>
                <a:gd name="connsiteX4" fmla="*/ 331595 w 2198229"/>
                <a:gd name="connsiteY4" fmla="*/ 70338 h 2106644"/>
                <a:gd name="connsiteX0" fmla="*/ 331595 w 2328857"/>
                <a:gd name="connsiteY0" fmla="*/ 70338 h 2041328"/>
                <a:gd name="connsiteX1" fmla="*/ 1931947 w 2328857"/>
                <a:gd name="connsiteY1" fmla="*/ 0 h 2041328"/>
                <a:gd name="connsiteX2" fmla="*/ 2328857 w 2328857"/>
                <a:gd name="connsiteY2" fmla="*/ 2006160 h 2041328"/>
                <a:gd name="connsiteX3" fmla="*/ 0 w 2328857"/>
                <a:gd name="connsiteY3" fmla="*/ 2041328 h 2041328"/>
                <a:gd name="connsiteX4" fmla="*/ 331595 w 2328857"/>
                <a:gd name="connsiteY4" fmla="*/ 70338 h 2041328"/>
                <a:gd name="connsiteX0" fmla="*/ 331595 w 2137939"/>
                <a:gd name="connsiteY0" fmla="*/ 70338 h 2041328"/>
                <a:gd name="connsiteX1" fmla="*/ 1931947 w 2137939"/>
                <a:gd name="connsiteY1" fmla="*/ 0 h 2041328"/>
                <a:gd name="connsiteX2" fmla="*/ 2137939 w 2137939"/>
                <a:gd name="connsiteY2" fmla="*/ 1900653 h 2041328"/>
                <a:gd name="connsiteX3" fmla="*/ 0 w 2137939"/>
                <a:gd name="connsiteY3" fmla="*/ 2041328 h 2041328"/>
                <a:gd name="connsiteX4" fmla="*/ 331595 w 2137939"/>
                <a:gd name="connsiteY4" fmla="*/ 70338 h 2041328"/>
                <a:gd name="connsiteX0" fmla="*/ 321546 w 2127890"/>
                <a:gd name="connsiteY0" fmla="*/ 70338 h 1965966"/>
                <a:gd name="connsiteX1" fmla="*/ 1921898 w 2127890"/>
                <a:gd name="connsiteY1" fmla="*/ 0 h 1965966"/>
                <a:gd name="connsiteX2" fmla="*/ 2127890 w 2127890"/>
                <a:gd name="connsiteY2" fmla="*/ 1900653 h 1965966"/>
                <a:gd name="connsiteX3" fmla="*/ 0 w 2127890"/>
                <a:gd name="connsiteY3" fmla="*/ 1965966 h 1965966"/>
                <a:gd name="connsiteX4" fmla="*/ 321546 w 2127890"/>
                <a:gd name="connsiteY4" fmla="*/ 70338 h 1965966"/>
                <a:gd name="connsiteX0" fmla="*/ 301449 w 2107793"/>
                <a:gd name="connsiteY0" fmla="*/ 70338 h 1900653"/>
                <a:gd name="connsiteX1" fmla="*/ 1901801 w 2107793"/>
                <a:gd name="connsiteY1" fmla="*/ 0 h 1900653"/>
                <a:gd name="connsiteX2" fmla="*/ 2107793 w 2107793"/>
                <a:gd name="connsiteY2" fmla="*/ 1900653 h 1900653"/>
                <a:gd name="connsiteX3" fmla="*/ 0 w 2107793"/>
                <a:gd name="connsiteY3" fmla="*/ 1880555 h 1900653"/>
                <a:gd name="connsiteX4" fmla="*/ 301449 w 2107793"/>
                <a:gd name="connsiteY4" fmla="*/ 70338 h 1900653"/>
                <a:gd name="connsiteX0" fmla="*/ 351691 w 2158035"/>
                <a:gd name="connsiteY0" fmla="*/ 70338 h 1900653"/>
                <a:gd name="connsiteX1" fmla="*/ 1952043 w 2158035"/>
                <a:gd name="connsiteY1" fmla="*/ 0 h 1900653"/>
                <a:gd name="connsiteX2" fmla="*/ 2158035 w 2158035"/>
                <a:gd name="connsiteY2" fmla="*/ 1900653 h 1900653"/>
                <a:gd name="connsiteX3" fmla="*/ 0 w 2158035"/>
                <a:gd name="connsiteY3" fmla="*/ 1875531 h 1900653"/>
                <a:gd name="connsiteX4" fmla="*/ 351691 w 2158035"/>
                <a:gd name="connsiteY4" fmla="*/ 70338 h 1900653"/>
                <a:gd name="connsiteX0" fmla="*/ 381836 w 2188180"/>
                <a:gd name="connsiteY0" fmla="*/ 70338 h 1900653"/>
                <a:gd name="connsiteX1" fmla="*/ 1982188 w 2188180"/>
                <a:gd name="connsiteY1" fmla="*/ 0 h 1900653"/>
                <a:gd name="connsiteX2" fmla="*/ 2188180 w 2188180"/>
                <a:gd name="connsiteY2" fmla="*/ 1900653 h 1900653"/>
                <a:gd name="connsiteX3" fmla="*/ 0 w 2188180"/>
                <a:gd name="connsiteY3" fmla="*/ 1890604 h 1900653"/>
                <a:gd name="connsiteX4" fmla="*/ 381836 w 2188180"/>
                <a:gd name="connsiteY4" fmla="*/ 70338 h 1900653"/>
                <a:gd name="connsiteX0" fmla="*/ 391884 w 2198228"/>
                <a:gd name="connsiteY0" fmla="*/ 70338 h 1900653"/>
                <a:gd name="connsiteX1" fmla="*/ 1992236 w 2198228"/>
                <a:gd name="connsiteY1" fmla="*/ 0 h 1900653"/>
                <a:gd name="connsiteX2" fmla="*/ 2198228 w 2198228"/>
                <a:gd name="connsiteY2" fmla="*/ 1900653 h 1900653"/>
                <a:gd name="connsiteX3" fmla="*/ 0 w 2198228"/>
                <a:gd name="connsiteY3" fmla="*/ 1860459 h 1900653"/>
                <a:gd name="connsiteX4" fmla="*/ 391884 w 2198228"/>
                <a:gd name="connsiteY4" fmla="*/ 70338 h 1900653"/>
                <a:gd name="connsiteX0" fmla="*/ 391884 w 2223348"/>
                <a:gd name="connsiteY0" fmla="*/ 70338 h 1860459"/>
                <a:gd name="connsiteX1" fmla="*/ 1992236 w 2223348"/>
                <a:gd name="connsiteY1" fmla="*/ 0 h 1860459"/>
                <a:gd name="connsiteX2" fmla="*/ 2223348 w 2223348"/>
                <a:gd name="connsiteY2" fmla="*/ 1840363 h 1860459"/>
                <a:gd name="connsiteX3" fmla="*/ 0 w 2223348"/>
                <a:gd name="connsiteY3" fmla="*/ 1860459 h 1860459"/>
                <a:gd name="connsiteX4" fmla="*/ 391884 w 2223348"/>
                <a:gd name="connsiteY4" fmla="*/ 70338 h 1860459"/>
                <a:gd name="connsiteX0" fmla="*/ 391884 w 2268566"/>
                <a:gd name="connsiteY0" fmla="*/ 70338 h 1860459"/>
                <a:gd name="connsiteX1" fmla="*/ 1992236 w 2268566"/>
                <a:gd name="connsiteY1" fmla="*/ 0 h 1860459"/>
                <a:gd name="connsiteX2" fmla="*/ 2268566 w 2268566"/>
                <a:gd name="connsiteY2" fmla="*/ 1830314 h 1860459"/>
                <a:gd name="connsiteX3" fmla="*/ 0 w 2268566"/>
                <a:gd name="connsiteY3" fmla="*/ 1860459 h 1860459"/>
                <a:gd name="connsiteX4" fmla="*/ 391884 w 2268566"/>
                <a:gd name="connsiteY4" fmla="*/ 70338 h 1860459"/>
                <a:gd name="connsiteX0" fmla="*/ 391884 w 2278614"/>
                <a:gd name="connsiteY0" fmla="*/ 70338 h 1860459"/>
                <a:gd name="connsiteX1" fmla="*/ 1992236 w 2278614"/>
                <a:gd name="connsiteY1" fmla="*/ 0 h 1860459"/>
                <a:gd name="connsiteX2" fmla="*/ 2278614 w 2278614"/>
                <a:gd name="connsiteY2" fmla="*/ 1855435 h 1860459"/>
                <a:gd name="connsiteX3" fmla="*/ 0 w 2278614"/>
                <a:gd name="connsiteY3" fmla="*/ 1860459 h 1860459"/>
                <a:gd name="connsiteX4" fmla="*/ 391884 w 2278614"/>
                <a:gd name="connsiteY4" fmla="*/ 70338 h 1860459"/>
                <a:gd name="connsiteX0" fmla="*/ 391884 w 2303735"/>
                <a:gd name="connsiteY0" fmla="*/ 70338 h 1860459"/>
                <a:gd name="connsiteX1" fmla="*/ 1992236 w 2303735"/>
                <a:gd name="connsiteY1" fmla="*/ 0 h 1860459"/>
                <a:gd name="connsiteX2" fmla="*/ 2303735 w 2303735"/>
                <a:gd name="connsiteY2" fmla="*/ 1825290 h 1860459"/>
                <a:gd name="connsiteX3" fmla="*/ 0 w 2303735"/>
                <a:gd name="connsiteY3" fmla="*/ 1860459 h 1860459"/>
                <a:gd name="connsiteX4" fmla="*/ 391884 w 2303735"/>
                <a:gd name="connsiteY4" fmla="*/ 70338 h 1860459"/>
                <a:gd name="connsiteX0" fmla="*/ 391884 w 2298710"/>
                <a:gd name="connsiteY0" fmla="*/ 70338 h 1860459"/>
                <a:gd name="connsiteX1" fmla="*/ 1992236 w 2298710"/>
                <a:gd name="connsiteY1" fmla="*/ 0 h 1860459"/>
                <a:gd name="connsiteX2" fmla="*/ 2298710 w 2298710"/>
                <a:gd name="connsiteY2" fmla="*/ 1805193 h 1860459"/>
                <a:gd name="connsiteX3" fmla="*/ 0 w 2298710"/>
                <a:gd name="connsiteY3" fmla="*/ 1860459 h 1860459"/>
                <a:gd name="connsiteX4" fmla="*/ 391884 w 2298710"/>
                <a:gd name="connsiteY4" fmla="*/ 70338 h 1860459"/>
                <a:gd name="connsiteX0" fmla="*/ 391884 w 2308759"/>
                <a:gd name="connsiteY0" fmla="*/ 70338 h 1860459"/>
                <a:gd name="connsiteX1" fmla="*/ 1992236 w 2308759"/>
                <a:gd name="connsiteY1" fmla="*/ 0 h 1860459"/>
                <a:gd name="connsiteX2" fmla="*/ 2308759 w 2308759"/>
                <a:gd name="connsiteY2" fmla="*/ 1825290 h 1860459"/>
                <a:gd name="connsiteX3" fmla="*/ 0 w 2308759"/>
                <a:gd name="connsiteY3" fmla="*/ 1860459 h 1860459"/>
                <a:gd name="connsiteX4" fmla="*/ 391884 w 2308759"/>
                <a:gd name="connsiteY4" fmla="*/ 70338 h 1860459"/>
                <a:gd name="connsiteX0" fmla="*/ 391884 w 2308759"/>
                <a:gd name="connsiteY0" fmla="*/ 70338 h 1860459"/>
                <a:gd name="connsiteX1" fmla="*/ 1992236 w 2308759"/>
                <a:gd name="connsiteY1" fmla="*/ 0 h 1860459"/>
                <a:gd name="connsiteX2" fmla="*/ 2308759 w 2308759"/>
                <a:gd name="connsiteY2" fmla="*/ 1825290 h 1860459"/>
                <a:gd name="connsiteX3" fmla="*/ 0 w 2308759"/>
                <a:gd name="connsiteY3" fmla="*/ 1860459 h 1860459"/>
                <a:gd name="connsiteX4" fmla="*/ 391884 w 2308759"/>
                <a:gd name="connsiteY4" fmla="*/ 70338 h 1860459"/>
                <a:gd name="connsiteX0" fmla="*/ 391884 w 2308759"/>
                <a:gd name="connsiteY0" fmla="*/ 70338 h 1860459"/>
                <a:gd name="connsiteX1" fmla="*/ 1992236 w 2308759"/>
                <a:gd name="connsiteY1" fmla="*/ 0 h 1860459"/>
                <a:gd name="connsiteX2" fmla="*/ 2308759 w 2308759"/>
                <a:gd name="connsiteY2" fmla="*/ 1825290 h 1860459"/>
                <a:gd name="connsiteX3" fmla="*/ 0 w 2308759"/>
                <a:gd name="connsiteY3" fmla="*/ 1860459 h 1860459"/>
                <a:gd name="connsiteX4" fmla="*/ 391884 w 2308759"/>
                <a:gd name="connsiteY4" fmla="*/ 70338 h 1860459"/>
                <a:gd name="connsiteX0" fmla="*/ 391884 w 2203252"/>
                <a:gd name="connsiteY0" fmla="*/ 70338 h 1860459"/>
                <a:gd name="connsiteX1" fmla="*/ 1992236 w 2203252"/>
                <a:gd name="connsiteY1" fmla="*/ 0 h 1860459"/>
                <a:gd name="connsiteX2" fmla="*/ 2203252 w 2203252"/>
                <a:gd name="connsiteY2" fmla="*/ 1785096 h 1860459"/>
                <a:gd name="connsiteX3" fmla="*/ 0 w 2203252"/>
                <a:gd name="connsiteY3" fmla="*/ 1860459 h 1860459"/>
                <a:gd name="connsiteX4" fmla="*/ 391884 w 2203252"/>
                <a:gd name="connsiteY4" fmla="*/ 70338 h 1860459"/>
                <a:gd name="connsiteX0" fmla="*/ 281352 w 2092720"/>
                <a:gd name="connsiteY0" fmla="*/ 70338 h 1830314"/>
                <a:gd name="connsiteX1" fmla="*/ 1881704 w 2092720"/>
                <a:gd name="connsiteY1" fmla="*/ 0 h 1830314"/>
                <a:gd name="connsiteX2" fmla="*/ 2092720 w 2092720"/>
                <a:gd name="connsiteY2" fmla="*/ 1785096 h 1830314"/>
                <a:gd name="connsiteX3" fmla="*/ 0 w 2092720"/>
                <a:gd name="connsiteY3" fmla="*/ 1830314 h 1830314"/>
                <a:gd name="connsiteX4" fmla="*/ 281352 w 2092720"/>
                <a:gd name="connsiteY4" fmla="*/ 70338 h 1830314"/>
                <a:gd name="connsiteX0" fmla="*/ 251207 w 2062575"/>
                <a:gd name="connsiteY0" fmla="*/ 70338 h 1810217"/>
                <a:gd name="connsiteX1" fmla="*/ 1851559 w 2062575"/>
                <a:gd name="connsiteY1" fmla="*/ 0 h 1810217"/>
                <a:gd name="connsiteX2" fmla="*/ 2062575 w 2062575"/>
                <a:gd name="connsiteY2" fmla="*/ 1785096 h 1810217"/>
                <a:gd name="connsiteX3" fmla="*/ 0 w 2062575"/>
                <a:gd name="connsiteY3" fmla="*/ 1810217 h 1810217"/>
                <a:gd name="connsiteX4" fmla="*/ 251207 w 2062575"/>
                <a:gd name="connsiteY4" fmla="*/ 70338 h 1810217"/>
                <a:gd name="connsiteX0" fmla="*/ 251207 w 2047503"/>
                <a:gd name="connsiteY0" fmla="*/ 70338 h 1810217"/>
                <a:gd name="connsiteX1" fmla="*/ 1851559 w 2047503"/>
                <a:gd name="connsiteY1" fmla="*/ 0 h 1810217"/>
                <a:gd name="connsiteX2" fmla="*/ 2047503 w 2047503"/>
                <a:gd name="connsiteY2" fmla="*/ 1764999 h 1810217"/>
                <a:gd name="connsiteX3" fmla="*/ 0 w 2047503"/>
                <a:gd name="connsiteY3" fmla="*/ 1810217 h 1810217"/>
                <a:gd name="connsiteX4" fmla="*/ 251207 w 2047503"/>
                <a:gd name="connsiteY4" fmla="*/ 70338 h 1810217"/>
                <a:gd name="connsiteX0" fmla="*/ 251207 w 2062575"/>
                <a:gd name="connsiteY0" fmla="*/ 70338 h 1810217"/>
                <a:gd name="connsiteX1" fmla="*/ 1851559 w 2062575"/>
                <a:gd name="connsiteY1" fmla="*/ 0 h 1810217"/>
                <a:gd name="connsiteX2" fmla="*/ 2062575 w 2062575"/>
                <a:gd name="connsiteY2" fmla="*/ 1780072 h 1810217"/>
                <a:gd name="connsiteX3" fmla="*/ 0 w 2062575"/>
                <a:gd name="connsiteY3" fmla="*/ 1810217 h 1810217"/>
                <a:gd name="connsiteX4" fmla="*/ 251207 w 2062575"/>
                <a:gd name="connsiteY4" fmla="*/ 70338 h 1810217"/>
                <a:gd name="connsiteX0" fmla="*/ 251207 w 2057551"/>
                <a:gd name="connsiteY0" fmla="*/ 70338 h 1810217"/>
                <a:gd name="connsiteX1" fmla="*/ 1851559 w 2057551"/>
                <a:gd name="connsiteY1" fmla="*/ 0 h 1810217"/>
                <a:gd name="connsiteX2" fmla="*/ 2057551 w 2057551"/>
                <a:gd name="connsiteY2" fmla="*/ 1795144 h 1810217"/>
                <a:gd name="connsiteX3" fmla="*/ 0 w 2057551"/>
                <a:gd name="connsiteY3" fmla="*/ 1810217 h 1810217"/>
                <a:gd name="connsiteX4" fmla="*/ 251207 w 2057551"/>
                <a:gd name="connsiteY4" fmla="*/ 70338 h 1810217"/>
                <a:gd name="connsiteX0" fmla="*/ 251207 w 2057551"/>
                <a:gd name="connsiteY0" fmla="*/ 70338 h 1810217"/>
                <a:gd name="connsiteX1" fmla="*/ 1851559 w 2057551"/>
                <a:gd name="connsiteY1" fmla="*/ 0 h 1810217"/>
                <a:gd name="connsiteX2" fmla="*/ 2057551 w 2057551"/>
                <a:gd name="connsiteY2" fmla="*/ 1775048 h 1810217"/>
                <a:gd name="connsiteX3" fmla="*/ 0 w 2057551"/>
                <a:gd name="connsiteY3" fmla="*/ 1810217 h 1810217"/>
                <a:gd name="connsiteX4" fmla="*/ 251207 w 2057551"/>
                <a:gd name="connsiteY4" fmla="*/ 70338 h 1810217"/>
                <a:gd name="connsiteX0" fmla="*/ 251207 w 2057551"/>
                <a:gd name="connsiteY0" fmla="*/ 70338 h 1810217"/>
                <a:gd name="connsiteX1" fmla="*/ 1851559 w 2057551"/>
                <a:gd name="connsiteY1" fmla="*/ 0 h 1810217"/>
                <a:gd name="connsiteX2" fmla="*/ 2057551 w 2057551"/>
                <a:gd name="connsiteY2" fmla="*/ 1775048 h 1810217"/>
                <a:gd name="connsiteX3" fmla="*/ 0 w 2057551"/>
                <a:gd name="connsiteY3" fmla="*/ 1810217 h 1810217"/>
                <a:gd name="connsiteX4" fmla="*/ 251207 w 2057551"/>
                <a:gd name="connsiteY4" fmla="*/ 70338 h 1810217"/>
                <a:gd name="connsiteX0" fmla="*/ 251207 w 2057551"/>
                <a:gd name="connsiteY0" fmla="*/ 70338 h 1810217"/>
                <a:gd name="connsiteX1" fmla="*/ 1851559 w 2057551"/>
                <a:gd name="connsiteY1" fmla="*/ 0 h 1810217"/>
                <a:gd name="connsiteX2" fmla="*/ 2057551 w 2057551"/>
                <a:gd name="connsiteY2" fmla="*/ 1775048 h 1810217"/>
                <a:gd name="connsiteX3" fmla="*/ 0 w 2057551"/>
                <a:gd name="connsiteY3" fmla="*/ 1810217 h 1810217"/>
                <a:gd name="connsiteX4" fmla="*/ 251207 w 2057551"/>
                <a:gd name="connsiteY4" fmla="*/ 70338 h 1810217"/>
                <a:gd name="connsiteX0" fmla="*/ 242155 w 2048499"/>
                <a:gd name="connsiteY0" fmla="*/ 70338 h 1775048"/>
                <a:gd name="connsiteX1" fmla="*/ 1842507 w 2048499"/>
                <a:gd name="connsiteY1" fmla="*/ 0 h 1775048"/>
                <a:gd name="connsiteX2" fmla="*/ 2048499 w 2048499"/>
                <a:gd name="connsiteY2" fmla="*/ 1775048 h 1775048"/>
                <a:gd name="connsiteX3" fmla="*/ 0 w 2048499"/>
                <a:gd name="connsiteY3" fmla="*/ 1721568 h 1775048"/>
                <a:gd name="connsiteX4" fmla="*/ 242155 w 2048499"/>
                <a:gd name="connsiteY4" fmla="*/ 70338 h 1775048"/>
                <a:gd name="connsiteX0" fmla="*/ 233103 w 2039447"/>
                <a:gd name="connsiteY0" fmla="*/ 70338 h 1775048"/>
                <a:gd name="connsiteX1" fmla="*/ 1833455 w 2039447"/>
                <a:gd name="connsiteY1" fmla="*/ 0 h 1775048"/>
                <a:gd name="connsiteX2" fmla="*/ 2039447 w 2039447"/>
                <a:gd name="connsiteY2" fmla="*/ 1775048 h 1775048"/>
                <a:gd name="connsiteX3" fmla="*/ 0 w 2039447"/>
                <a:gd name="connsiteY3" fmla="*/ 1746897 h 1775048"/>
                <a:gd name="connsiteX4" fmla="*/ 233103 w 2039447"/>
                <a:gd name="connsiteY4" fmla="*/ 70338 h 1775048"/>
                <a:gd name="connsiteX0" fmla="*/ 233103 w 1994188"/>
                <a:gd name="connsiteY0" fmla="*/ 70338 h 1746897"/>
                <a:gd name="connsiteX1" fmla="*/ 1833455 w 1994188"/>
                <a:gd name="connsiteY1" fmla="*/ 0 h 1746897"/>
                <a:gd name="connsiteX2" fmla="*/ 1994188 w 1994188"/>
                <a:gd name="connsiteY2" fmla="*/ 1686399 h 1746897"/>
                <a:gd name="connsiteX3" fmla="*/ 0 w 1994188"/>
                <a:gd name="connsiteY3" fmla="*/ 1746897 h 1746897"/>
                <a:gd name="connsiteX4" fmla="*/ 233103 w 1994188"/>
                <a:gd name="connsiteY4" fmla="*/ 70338 h 1746897"/>
                <a:gd name="connsiteX0" fmla="*/ 233103 w 1957981"/>
                <a:gd name="connsiteY0" fmla="*/ 70338 h 1746897"/>
                <a:gd name="connsiteX1" fmla="*/ 1833455 w 1957981"/>
                <a:gd name="connsiteY1" fmla="*/ 0 h 1746897"/>
                <a:gd name="connsiteX2" fmla="*/ 1957981 w 1957981"/>
                <a:gd name="connsiteY2" fmla="*/ 1699063 h 1746897"/>
                <a:gd name="connsiteX3" fmla="*/ 0 w 1957981"/>
                <a:gd name="connsiteY3" fmla="*/ 1746897 h 1746897"/>
                <a:gd name="connsiteX4" fmla="*/ 233103 w 1957981"/>
                <a:gd name="connsiteY4" fmla="*/ 70338 h 1746897"/>
                <a:gd name="connsiteX0" fmla="*/ 233103 w 1967033"/>
                <a:gd name="connsiteY0" fmla="*/ 70338 h 1749720"/>
                <a:gd name="connsiteX1" fmla="*/ 1833455 w 1967033"/>
                <a:gd name="connsiteY1" fmla="*/ 0 h 1749720"/>
                <a:gd name="connsiteX2" fmla="*/ 1967033 w 1967033"/>
                <a:gd name="connsiteY2" fmla="*/ 1749720 h 1749720"/>
                <a:gd name="connsiteX3" fmla="*/ 0 w 1967033"/>
                <a:gd name="connsiteY3" fmla="*/ 1746897 h 1749720"/>
                <a:gd name="connsiteX4" fmla="*/ 233103 w 1967033"/>
                <a:gd name="connsiteY4" fmla="*/ 70338 h 1749720"/>
                <a:gd name="connsiteX0" fmla="*/ 233103 w 1994189"/>
                <a:gd name="connsiteY0" fmla="*/ 70338 h 1746897"/>
                <a:gd name="connsiteX1" fmla="*/ 1833455 w 1994189"/>
                <a:gd name="connsiteY1" fmla="*/ 0 h 1746897"/>
                <a:gd name="connsiteX2" fmla="*/ 1994189 w 1994189"/>
                <a:gd name="connsiteY2" fmla="*/ 1699063 h 1746897"/>
                <a:gd name="connsiteX3" fmla="*/ 0 w 1994189"/>
                <a:gd name="connsiteY3" fmla="*/ 1746897 h 1746897"/>
                <a:gd name="connsiteX4" fmla="*/ 233103 w 1994189"/>
                <a:gd name="connsiteY4" fmla="*/ 70338 h 1746897"/>
                <a:gd name="connsiteX0" fmla="*/ 233103 w 1994189"/>
                <a:gd name="connsiteY0" fmla="*/ 70338 h 1746897"/>
                <a:gd name="connsiteX1" fmla="*/ 1833455 w 1994189"/>
                <a:gd name="connsiteY1" fmla="*/ 0 h 1746897"/>
                <a:gd name="connsiteX2" fmla="*/ 1994189 w 1994189"/>
                <a:gd name="connsiteY2" fmla="*/ 1737056 h 1746897"/>
                <a:gd name="connsiteX3" fmla="*/ 0 w 1994189"/>
                <a:gd name="connsiteY3" fmla="*/ 1746897 h 1746897"/>
                <a:gd name="connsiteX4" fmla="*/ 233103 w 1994189"/>
                <a:gd name="connsiteY4" fmla="*/ 70338 h 1746897"/>
                <a:gd name="connsiteX0" fmla="*/ 233103 w 1985137"/>
                <a:gd name="connsiteY0" fmla="*/ 70338 h 1746897"/>
                <a:gd name="connsiteX1" fmla="*/ 1833455 w 1985137"/>
                <a:gd name="connsiteY1" fmla="*/ 0 h 1746897"/>
                <a:gd name="connsiteX2" fmla="*/ 1985137 w 1985137"/>
                <a:gd name="connsiteY2" fmla="*/ 1699063 h 1746897"/>
                <a:gd name="connsiteX3" fmla="*/ 0 w 1985137"/>
                <a:gd name="connsiteY3" fmla="*/ 1746897 h 1746897"/>
                <a:gd name="connsiteX4" fmla="*/ 233103 w 1985137"/>
                <a:gd name="connsiteY4" fmla="*/ 70338 h 1746897"/>
                <a:gd name="connsiteX0" fmla="*/ 233103 w 1985137"/>
                <a:gd name="connsiteY0" fmla="*/ 70338 h 1746897"/>
                <a:gd name="connsiteX1" fmla="*/ 1833455 w 1985137"/>
                <a:gd name="connsiteY1" fmla="*/ 0 h 1746897"/>
                <a:gd name="connsiteX2" fmla="*/ 1985137 w 1985137"/>
                <a:gd name="connsiteY2" fmla="*/ 1737056 h 1746897"/>
                <a:gd name="connsiteX3" fmla="*/ 0 w 1985137"/>
                <a:gd name="connsiteY3" fmla="*/ 1746897 h 1746897"/>
                <a:gd name="connsiteX4" fmla="*/ 233103 w 1985137"/>
                <a:gd name="connsiteY4" fmla="*/ 70338 h 1746897"/>
                <a:gd name="connsiteX0" fmla="*/ 233103 w 1985137"/>
                <a:gd name="connsiteY0" fmla="*/ 70338 h 1746897"/>
                <a:gd name="connsiteX1" fmla="*/ 1833455 w 1985137"/>
                <a:gd name="connsiteY1" fmla="*/ 0 h 1746897"/>
                <a:gd name="connsiteX2" fmla="*/ 1985137 w 1985137"/>
                <a:gd name="connsiteY2" fmla="*/ 1737056 h 1746897"/>
                <a:gd name="connsiteX3" fmla="*/ 0 w 1985137"/>
                <a:gd name="connsiteY3" fmla="*/ 1746897 h 1746897"/>
                <a:gd name="connsiteX4" fmla="*/ 233103 w 1985137"/>
                <a:gd name="connsiteY4" fmla="*/ 70338 h 1746897"/>
                <a:gd name="connsiteX0" fmla="*/ 233103 w 1948929"/>
                <a:gd name="connsiteY0" fmla="*/ 70338 h 1746897"/>
                <a:gd name="connsiteX1" fmla="*/ 1833455 w 1948929"/>
                <a:gd name="connsiteY1" fmla="*/ 0 h 1746897"/>
                <a:gd name="connsiteX2" fmla="*/ 1948929 w 1948929"/>
                <a:gd name="connsiteY2" fmla="*/ 1699062 h 1746897"/>
                <a:gd name="connsiteX3" fmla="*/ 0 w 1948929"/>
                <a:gd name="connsiteY3" fmla="*/ 1746897 h 1746897"/>
                <a:gd name="connsiteX4" fmla="*/ 233103 w 1948929"/>
                <a:gd name="connsiteY4" fmla="*/ 70338 h 1746897"/>
                <a:gd name="connsiteX0" fmla="*/ 233103 w 1948929"/>
                <a:gd name="connsiteY0" fmla="*/ 70338 h 1746897"/>
                <a:gd name="connsiteX1" fmla="*/ 1833455 w 1948929"/>
                <a:gd name="connsiteY1" fmla="*/ 0 h 1746897"/>
                <a:gd name="connsiteX2" fmla="*/ 1948929 w 1948929"/>
                <a:gd name="connsiteY2" fmla="*/ 1699062 h 1746897"/>
                <a:gd name="connsiteX3" fmla="*/ 0 w 1948929"/>
                <a:gd name="connsiteY3" fmla="*/ 1746897 h 1746897"/>
                <a:gd name="connsiteX4" fmla="*/ 233103 w 1948929"/>
                <a:gd name="connsiteY4" fmla="*/ 70338 h 1746897"/>
                <a:gd name="connsiteX0" fmla="*/ 233103 w 1948929"/>
                <a:gd name="connsiteY0" fmla="*/ 70338 h 1746897"/>
                <a:gd name="connsiteX1" fmla="*/ 1833455 w 1948929"/>
                <a:gd name="connsiteY1" fmla="*/ 0 h 1746897"/>
                <a:gd name="connsiteX2" fmla="*/ 1948929 w 1948929"/>
                <a:gd name="connsiteY2" fmla="*/ 1699062 h 1746897"/>
                <a:gd name="connsiteX3" fmla="*/ 0 w 1948929"/>
                <a:gd name="connsiteY3" fmla="*/ 1746897 h 1746897"/>
                <a:gd name="connsiteX4" fmla="*/ 233103 w 1948929"/>
                <a:gd name="connsiteY4" fmla="*/ 70338 h 1746897"/>
                <a:gd name="connsiteX0" fmla="*/ 233103 w 1948929"/>
                <a:gd name="connsiteY0" fmla="*/ 70338 h 1746897"/>
                <a:gd name="connsiteX1" fmla="*/ 1833455 w 1948929"/>
                <a:gd name="connsiteY1" fmla="*/ 0 h 1746897"/>
                <a:gd name="connsiteX2" fmla="*/ 1948929 w 1948929"/>
                <a:gd name="connsiteY2" fmla="*/ 1699062 h 1746897"/>
                <a:gd name="connsiteX3" fmla="*/ 0 w 1948929"/>
                <a:gd name="connsiteY3" fmla="*/ 1746897 h 1746897"/>
                <a:gd name="connsiteX4" fmla="*/ 233103 w 1948929"/>
                <a:gd name="connsiteY4" fmla="*/ 70338 h 1746897"/>
                <a:gd name="connsiteX0" fmla="*/ 233103 w 1885792"/>
                <a:gd name="connsiteY0" fmla="*/ 70338 h 1790667"/>
                <a:gd name="connsiteX1" fmla="*/ 1833455 w 1885792"/>
                <a:gd name="connsiteY1" fmla="*/ 0 h 1790667"/>
                <a:gd name="connsiteX2" fmla="*/ 1885792 w 1885792"/>
                <a:gd name="connsiteY2" fmla="*/ 1790667 h 1790667"/>
                <a:gd name="connsiteX3" fmla="*/ 0 w 1885792"/>
                <a:gd name="connsiteY3" fmla="*/ 1746897 h 1790667"/>
                <a:gd name="connsiteX4" fmla="*/ 233103 w 1885792"/>
                <a:gd name="connsiteY4" fmla="*/ 70338 h 1790667"/>
                <a:gd name="connsiteX0" fmla="*/ 233103 w 1885792"/>
                <a:gd name="connsiteY0" fmla="*/ 70338 h 1790667"/>
                <a:gd name="connsiteX1" fmla="*/ 1833455 w 1885792"/>
                <a:gd name="connsiteY1" fmla="*/ 0 h 1790667"/>
                <a:gd name="connsiteX2" fmla="*/ 1885792 w 1885792"/>
                <a:gd name="connsiteY2" fmla="*/ 1790667 h 1790667"/>
                <a:gd name="connsiteX3" fmla="*/ 0 w 1885792"/>
                <a:gd name="connsiteY3" fmla="*/ 1746897 h 1790667"/>
                <a:gd name="connsiteX4" fmla="*/ 233103 w 1885792"/>
                <a:gd name="connsiteY4" fmla="*/ 70338 h 1790667"/>
                <a:gd name="connsiteX0" fmla="*/ 233103 w 1885792"/>
                <a:gd name="connsiteY0" fmla="*/ 70338 h 1790667"/>
                <a:gd name="connsiteX1" fmla="*/ 1833455 w 1885792"/>
                <a:gd name="connsiteY1" fmla="*/ 0 h 1790667"/>
                <a:gd name="connsiteX2" fmla="*/ 1885792 w 1885792"/>
                <a:gd name="connsiteY2" fmla="*/ 1790667 h 1790667"/>
                <a:gd name="connsiteX3" fmla="*/ 0 w 1885792"/>
                <a:gd name="connsiteY3" fmla="*/ 1746897 h 1790667"/>
                <a:gd name="connsiteX4" fmla="*/ 233103 w 1885792"/>
                <a:gd name="connsiteY4" fmla="*/ 70338 h 1790667"/>
                <a:gd name="connsiteX0" fmla="*/ 233103 w 1868633"/>
                <a:gd name="connsiteY0" fmla="*/ 70338 h 1751408"/>
                <a:gd name="connsiteX1" fmla="*/ 1833455 w 1868633"/>
                <a:gd name="connsiteY1" fmla="*/ 0 h 1751408"/>
                <a:gd name="connsiteX2" fmla="*/ 1868633 w 1868633"/>
                <a:gd name="connsiteY2" fmla="*/ 1751408 h 1751408"/>
                <a:gd name="connsiteX3" fmla="*/ 0 w 1868633"/>
                <a:gd name="connsiteY3" fmla="*/ 1746897 h 1751408"/>
                <a:gd name="connsiteX4" fmla="*/ 233103 w 1868633"/>
                <a:gd name="connsiteY4" fmla="*/ 70338 h 1751408"/>
                <a:gd name="connsiteX0" fmla="*/ 233103 w 1842894"/>
                <a:gd name="connsiteY0" fmla="*/ 70338 h 1746897"/>
                <a:gd name="connsiteX1" fmla="*/ 1833455 w 1842894"/>
                <a:gd name="connsiteY1" fmla="*/ 0 h 1746897"/>
                <a:gd name="connsiteX2" fmla="*/ 1842894 w 1842894"/>
                <a:gd name="connsiteY2" fmla="*/ 1725235 h 1746897"/>
                <a:gd name="connsiteX3" fmla="*/ 0 w 1842894"/>
                <a:gd name="connsiteY3" fmla="*/ 1746897 h 1746897"/>
                <a:gd name="connsiteX4" fmla="*/ 233103 w 1842894"/>
                <a:gd name="connsiteY4" fmla="*/ 70338 h 1746897"/>
                <a:gd name="connsiteX0" fmla="*/ 233103 w 1851474"/>
                <a:gd name="connsiteY0" fmla="*/ 70338 h 1764494"/>
                <a:gd name="connsiteX1" fmla="*/ 1833455 w 1851474"/>
                <a:gd name="connsiteY1" fmla="*/ 0 h 1764494"/>
                <a:gd name="connsiteX2" fmla="*/ 1851474 w 1851474"/>
                <a:gd name="connsiteY2" fmla="*/ 1764494 h 1764494"/>
                <a:gd name="connsiteX3" fmla="*/ 0 w 1851474"/>
                <a:gd name="connsiteY3" fmla="*/ 1746897 h 1764494"/>
                <a:gd name="connsiteX4" fmla="*/ 233103 w 1851474"/>
                <a:gd name="connsiteY4" fmla="*/ 70338 h 1764494"/>
                <a:gd name="connsiteX0" fmla="*/ 233103 w 1851474"/>
                <a:gd name="connsiteY0" fmla="*/ 70338 h 1746897"/>
                <a:gd name="connsiteX1" fmla="*/ 1833455 w 1851474"/>
                <a:gd name="connsiteY1" fmla="*/ 0 h 1746897"/>
                <a:gd name="connsiteX2" fmla="*/ 1851474 w 1851474"/>
                <a:gd name="connsiteY2" fmla="*/ 1725235 h 1746897"/>
                <a:gd name="connsiteX3" fmla="*/ 0 w 1851474"/>
                <a:gd name="connsiteY3" fmla="*/ 1746897 h 1746897"/>
                <a:gd name="connsiteX4" fmla="*/ 233103 w 1851474"/>
                <a:gd name="connsiteY4" fmla="*/ 70338 h 1746897"/>
                <a:gd name="connsiteX0" fmla="*/ 233103 w 1902952"/>
                <a:gd name="connsiteY0" fmla="*/ 70338 h 1746897"/>
                <a:gd name="connsiteX1" fmla="*/ 1833455 w 1902952"/>
                <a:gd name="connsiteY1" fmla="*/ 0 h 1746897"/>
                <a:gd name="connsiteX2" fmla="*/ 1902952 w 1902952"/>
                <a:gd name="connsiteY2" fmla="*/ 1725235 h 1746897"/>
                <a:gd name="connsiteX3" fmla="*/ 0 w 1902952"/>
                <a:gd name="connsiteY3" fmla="*/ 1746897 h 1746897"/>
                <a:gd name="connsiteX4" fmla="*/ 233103 w 1902952"/>
                <a:gd name="connsiteY4" fmla="*/ 70338 h 1746897"/>
                <a:gd name="connsiteX0" fmla="*/ 233103 w 1860053"/>
                <a:gd name="connsiteY0" fmla="*/ 70338 h 1746897"/>
                <a:gd name="connsiteX1" fmla="*/ 1833455 w 1860053"/>
                <a:gd name="connsiteY1" fmla="*/ 0 h 1746897"/>
                <a:gd name="connsiteX2" fmla="*/ 1860053 w 1860053"/>
                <a:gd name="connsiteY2" fmla="*/ 1725235 h 1746897"/>
                <a:gd name="connsiteX3" fmla="*/ 0 w 1860053"/>
                <a:gd name="connsiteY3" fmla="*/ 1746897 h 1746897"/>
                <a:gd name="connsiteX4" fmla="*/ 233103 w 1860053"/>
                <a:gd name="connsiteY4" fmla="*/ 70338 h 1746897"/>
                <a:gd name="connsiteX0" fmla="*/ 233103 w 1860053"/>
                <a:gd name="connsiteY0" fmla="*/ 70338 h 1725235"/>
                <a:gd name="connsiteX1" fmla="*/ 1833455 w 1860053"/>
                <a:gd name="connsiteY1" fmla="*/ 0 h 1725235"/>
                <a:gd name="connsiteX2" fmla="*/ 1860053 w 1860053"/>
                <a:gd name="connsiteY2" fmla="*/ 1725235 h 1725235"/>
                <a:gd name="connsiteX3" fmla="*/ 0 w 1860053"/>
                <a:gd name="connsiteY3" fmla="*/ 1706264 h 1725235"/>
                <a:gd name="connsiteX4" fmla="*/ 233103 w 1860053"/>
                <a:gd name="connsiteY4" fmla="*/ 70338 h 1725235"/>
                <a:gd name="connsiteX0" fmla="*/ 262543 w 1889493"/>
                <a:gd name="connsiteY0" fmla="*/ 70338 h 1725235"/>
                <a:gd name="connsiteX1" fmla="*/ 1862895 w 1889493"/>
                <a:gd name="connsiteY1" fmla="*/ 0 h 1725235"/>
                <a:gd name="connsiteX2" fmla="*/ 1889493 w 1889493"/>
                <a:gd name="connsiteY2" fmla="*/ 1725235 h 1725235"/>
                <a:gd name="connsiteX3" fmla="*/ 0 w 1889493"/>
                <a:gd name="connsiteY3" fmla="*/ 1706265 h 1725235"/>
                <a:gd name="connsiteX4" fmla="*/ 262543 w 1889493"/>
                <a:gd name="connsiteY4" fmla="*/ 70338 h 1725235"/>
                <a:gd name="connsiteX0" fmla="*/ 242916 w 1869866"/>
                <a:gd name="connsiteY0" fmla="*/ 70338 h 1733355"/>
                <a:gd name="connsiteX1" fmla="*/ 1843268 w 1869866"/>
                <a:gd name="connsiteY1" fmla="*/ 0 h 1733355"/>
                <a:gd name="connsiteX2" fmla="*/ 1869866 w 1869866"/>
                <a:gd name="connsiteY2" fmla="*/ 1725235 h 1733355"/>
                <a:gd name="connsiteX3" fmla="*/ 0 w 1869866"/>
                <a:gd name="connsiteY3" fmla="*/ 1733355 h 1733355"/>
                <a:gd name="connsiteX4" fmla="*/ 242916 w 1869866"/>
                <a:gd name="connsiteY4" fmla="*/ 70338 h 1733355"/>
                <a:gd name="connsiteX0" fmla="*/ 282170 w 1909120"/>
                <a:gd name="connsiteY0" fmla="*/ 70338 h 1725235"/>
                <a:gd name="connsiteX1" fmla="*/ 1882522 w 1909120"/>
                <a:gd name="connsiteY1" fmla="*/ 0 h 1725235"/>
                <a:gd name="connsiteX2" fmla="*/ 1909120 w 1909120"/>
                <a:gd name="connsiteY2" fmla="*/ 1725235 h 1725235"/>
                <a:gd name="connsiteX3" fmla="*/ 0 w 1909120"/>
                <a:gd name="connsiteY3" fmla="*/ 1706266 h 1725235"/>
                <a:gd name="connsiteX4" fmla="*/ 282170 w 1909120"/>
                <a:gd name="connsiteY4" fmla="*/ 70338 h 1725235"/>
                <a:gd name="connsiteX0" fmla="*/ 282170 w 1909120"/>
                <a:gd name="connsiteY0" fmla="*/ 70338 h 1760444"/>
                <a:gd name="connsiteX1" fmla="*/ 1882522 w 1909120"/>
                <a:gd name="connsiteY1" fmla="*/ 0 h 1760444"/>
                <a:gd name="connsiteX2" fmla="*/ 1909120 w 1909120"/>
                <a:gd name="connsiteY2" fmla="*/ 1725235 h 1760444"/>
                <a:gd name="connsiteX3" fmla="*/ 0 w 1909120"/>
                <a:gd name="connsiteY3" fmla="*/ 1760444 h 1760444"/>
                <a:gd name="connsiteX4" fmla="*/ 282170 w 1909120"/>
                <a:gd name="connsiteY4" fmla="*/ 70338 h 1760444"/>
                <a:gd name="connsiteX0" fmla="*/ 282170 w 1909120"/>
                <a:gd name="connsiteY0" fmla="*/ 70338 h 1725514"/>
                <a:gd name="connsiteX1" fmla="*/ 1882522 w 1909120"/>
                <a:gd name="connsiteY1" fmla="*/ 0 h 1725514"/>
                <a:gd name="connsiteX2" fmla="*/ 1909120 w 1909120"/>
                <a:gd name="connsiteY2" fmla="*/ 1725235 h 1725514"/>
                <a:gd name="connsiteX3" fmla="*/ 0 w 1909120"/>
                <a:gd name="connsiteY3" fmla="*/ 1725514 h 1725514"/>
                <a:gd name="connsiteX4" fmla="*/ 282170 w 1909120"/>
                <a:gd name="connsiteY4" fmla="*/ 70338 h 1725514"/>
                <a:gd name="connsiteX0" fmla="*/ 278555 w 1905505"/>
                <a:gd name="connsiteY0" fmla="*/ 70338 h 1745474"/>
                <a:gd name="connsiteX1" fmla="*/ 1878907 w 1905505"/>
                <a:gd name="connsiteY1" fmla="*/ 0 h 1745474"/>
                <a:gd name="connsiteX2" fmla="*/ 1905505 w 1905505"/>
                <a:gd name="connsiteY2" fmla="*/ 1725235 h 1745474"/>
                <a:gd name="connsiteX3" fmla="*/ 0 w 1905505"/>
                <a:gd name="connsiteY3" fmla="*/ 1745474 h 1745474"/>
                <a:gd name="connsiteX4" fmla="*/ 278555 w 1905505"/>
                <a:gd name="connsiteY4" fmla="*/ 70338 h 1745474"/>
                <a:gd name="connsiteX0" fmla="*/ 296633 w 1923583"/>
                <a:gd name="connsiteY0" fmla="*/ 70338 h 1745474"/>
                <a:gd name="connsiteX1" fmla="*/ 1896985 w 1923583"/>
                <a:gd name="connsiteY1" fmla="*/ 0 h 1745474"/>
                <a:gd name="connsiteX2" fmla="*/ 1923583 w 1923583"/>
                <a:gd name="connsiteY2" fmla="*/ 1725235 h 1745474"/>
                <a:gd name="connsiteX3" fmla="*/ 0 w 1923583"/>
                <a:gd name="connsiteY3" fmla="*/ 1745474 h 1745474"/>
                <a:gd name="connsiteX4" fmla="*/ 296633 w 1923583"/>
                <a:gd name="connsiteY4" fmla="*/ 70338 h 174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583" h="1745474">
                  <a:moveTo>
                    <a:pt x="296633" y="70338"/>
                  </a:moveTo>
                  <a:cubicBezTo>
                    <a:pt x="935591" y="447151"/>
                    <a:pt x="1308269" y="386861"/>
                    <a:pt x="1896985" y="0"/>
                  </a:cubicBezTo>
                  <a:cubicBezTo>
                    <a:pt x="1374470" y="804373"/>
                    <a:pt x="1642312" y="1088861"/>
                    <a:pt x="1923583" y="1725235"/>
                  </a:cubicBezTo>
                  <a:cubicBezTo>
                    <a:pt x="1271611" y="1531163"/>
                    <a:pt x="1020795" y="1403830"/>
                    <a:pt x="0" y="1745474"/>
                  </a:cubicBezTo>
                  <a:cubicBezTo>
                    <a:pt x="457200" y="1061681"/>
                    <a:pt x="588035" y="744083"/>
                    <a:pt x="296633" y="7033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dirty="0"/>
            </a:p>
          </p:txBody>
        </p:sp>
        <p:pic>
          <p:nvPicPr>
            <p:cNvPr id="13" name="Picture 4" descr="http://www.sxc.hu/pic/l/s/sh/shho/1221952_51477459.jpg"/>
            <p:cNvPicPr>
              <a:picLocks noChangeAspect="1" noChangeArrowheads="1"/>
            </p:cNvPicPr>
            <p:nvPr/>
          </p:nvPicPr>
          <p:blipFill rotWithShape="1">
            <a:blip r:embed="rId2"/>
            <a:srcRect l="1733" t="2645"/>
            <a:stretch/>
          </p:blipFill>
          <p:spPr bwMode="auto">
            <a:xfrm>
              <a:off x="6375619" y="2570241"/>
              <a:ext cx="2179666" cy="1439598"/>
            </a:xfrm>
            <a:prstGeom prst="rect">
              <a:avLst/>
            </a:prstGeom>
            <a:noFill/>
            <a:effectLst>
              <a:outerShdw blurRad="63500" sx="103000" sy="103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pic>
        <p:nvPicPr>
          <p:cNvPr id="14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249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3975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0244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latin typeface="Calibri" pitchFamily="34" charset="0"/>
                <a:ea typeface="Helvetica Neue"/>
                <a:cs typeface="Helvetica Neue"/>
                <a:sym typeface="Helvetica Neue"/>
              </a:rPr>
              <a:t>Why do we need a </a:t>
            </a:r>
            <a:r>
              <a:rPr lang="en-US" sz="4400" dirty="0" smtClean="0">
                <a:latin typeface="Calibri" pitchFamily="34" charset="0"/>
                <a:ea typeface="Helvetica Neue"/>
                <a:cs typeface="Helvetica Neue"/>
                <a:sym typeface="Helvetica Neue"/>
              </a:rPr>
              <a:t>Plan</a:t>
            </a:r>
            <a:r>
              <a:rPr lang="en-US" sz="4400" dirty="0">
                <a:latin typeface="Calibri" pitchFamily="34" charset="0"/>
                <a:ea typeface="Helvetica Neue"/>
                <a:cs typeface="Helvetica Neue"/>
                <a:sym typeface="Helvetica Neue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2052638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49" name="Rectangle 48"/>
          <p:cNvSpPr/>
          <p:nvPr/>
        </p:nvSpPr>
        <p:spPr>
          <a:xfrm>
            <a:off x="0" y="2782888"/>
            <a:ext cx="9144000" cy="66516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1" name="Rectangle 50"/>
          <p:cNvSpPr/>
          <p:nvPr/>
        </p:nvSpPr>
        <p:spPr>
          <a:xfrm>
            <a:off x="0" y="3511550"/>
            <a:ext cx="9144000" cy="6651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2" name="Rectangle 51"/>
          <p:cNvSpPr/>
          <p:nvPr/>
        </p:nvSpPr>
        <p:spPr>
          <a:xfrm>
            <a:off x="0" y="4241800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5625" y="1465263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 dirty="0" smtClean="0">
                <a:latin typeface="Calibri" pitchFamily="34" charset="0"/>
              </a:rPr>
              <a:t>Provides </a:t>
            </a:r>
            <a:r>
              <a:rPr lang="en-SG" sz="2000" b="1" dirty="0">
                <a:latin typeface="Calibri" pitchFamily="34" charset="0"/>
              </a:rPr>
              <a:t>a </a:t>
            </a:r>
            <a:r>
              <a:rPr lang="en-SG" sz="2000" b="1" dirty="0" smtClean="0">
                <a:latin typeface="Calibri" pitchFamily="34" charset="0"/>
              </a:rPr>
              <a:t>road </a:t>
            </a:r>
            <a:r>
              <a:rPr lang="en-SG" sz="2000" b="1" dirty="0">
                <a:latin typeface="Calibri" pitchFamily="34" charset="0"/>
              </a:rPr>
              <a:t>map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5625" y="2185988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 dirty="0">
                <a:latin typeface="Calibri" pitchFamily="34" charset="0"/>
              </a:rPr>
              <a:t>Sets </a:t>
            </a:r>
            <a:r>
              <a:rPr lang="en-SG" sz="2000" b="1" dirty="0" smtClean="0">
                <a:latin typeface="Calibri" pitchFamily="34" charset="0"/>
              </a:rPr>
              <a:t>direction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55625" y="2914650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latin typeface="Calibri" pitchFamily="34" charset="0"/>
              </a:rPr>
              <a:t>Helps gain commitment from all stakeholders</a:t>
            </a:r>
            <a:endParaRPr lang="en-SG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55625" y="3644900"/>
            <a:ext cx="804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latin typeface="Calibri" pitchFamily="34" charset="0"/>
              </a:rPr>
              <a:t>Helps Board and Management make informed choices</a:t>
            </a:r>
            <a:endParaRPr lang="en-SG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9913" y="4373563"/>
            <a:ext cx="8050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 dirty="0">
                <a:latin typeface="Calibri" pitchFamily="34" charset="0"/>
              </a:rPr>
              <a:t>Determines how resources are used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28164" y="4992674"/>
            <a:ext cx="9144000" cy="6651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SG" sz="2000" b="1" dirty="0" smtClean="0">
                <a:solidFill>
                  <a:schemeClr val="tx1"/>
                </a:solidFill>
                <a:latin typeface="Calibri" pitchFamily="34" charset="0"/>
              </a:rPr>
              <a:t>         Helps to ascertain criteria to be tracked and evaluated </a:t>
            </a:r>
            <a:endParaRPr lang="en-SG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554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59" grpId="0"/>
      <p:bldP spid="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Prepare a check-list of FR related policies </a:t>
            </a:r>
          </a:p>
        </p:txBody>
      </p:sp>
      <p:sp>
        <p:nvSpPr>
          <p:cNvPr id="3072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060848"/>
            <a:ext cx="3733800" cy="4644752"/>
          </a:xfrm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060848"/>
            <a:ext cx="3810000" cy="4644752"/>
          </a:xfrm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4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Fundraising Related Policies 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funding approval </a:t>
            </a:r>
          </a:p>
          <a:p>
            <a:pPr eaLnBrk="1" hangingPunct="1"/>
            <a:r>
              <a:rPr lang="en-US" smtClean="0"/>
              <a:t>Goal setting , plan &amp; strategy approval</a:t>
            </a:r>
          </a:p>
          <a:p>
            <a:pPr eaLnBrk="1" hangingPunct="1"/>
            <a:r>
              <a:rPr lang="en-US" smtClean="0"/>
              <a:t>Decision on out-source v/s in-house FR</a:t>
            </a:r>
          </a:p>
          <a:p>
            <a:pPr eaLnBrk="1" hangingPunct="1"/>
            <a:r>
              <a:rPr lang="en-US" smtClean="0"/>
              <a:t>Compliance to legal requirements</a:t>
            </a:r>
          </a:p>
          <a:p>
            <a:pPr eaLnBrk="1" hangingPunct="1"/>
            <a:r>
              <a:rPr lang="en-US" smtClean="0"/>
              <a:t>Reserves policy </a:t>
            </a:r>
          </a:p>
          <a:p>
            <a:pPr eaLnBrk="1" hangingPunct="1"/>
            <a:r>
              <a:rPr lang="en-US" smtClean="0"/>
              <a:t>Oversight on funds raised </a:t>
            </a:r>
          </a:p>
          <a:p>
            <a:pPr eaLnBrk="1" hangingPunct="1"/>
            <a:r>
              <a:rPr lang="en-US" smtClean="0"/>
              <a:t>Tone of VWO message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1671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 related policies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Accountability to Donors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Approval of FR methodologies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Decision on FR Cost-Benefit analysis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Structure of FR support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 Management – Branding , Data Security , Long terms impact of current decisions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Ethical Fund-raising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Legal issues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Others 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834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323975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052638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782888"/>
            <a:ext cx="9144000" cy="66516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511550"/>
            <a:ext cx="9144000" cy="66516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241800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970463"/>
            <a:ext cx="9144000" cy="6651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19225" y="1465263"/>
            <a:ext cx="753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solidFill>
                  <a:srgbClr val="000000"/>
                </a:solidFill>
                <a:latin typeface="Calibri" pitchFamily="34" charset="0"/>
              </a:rPr>
              <a:t>Track results</a:t>
            </a:r>
            <a:endParaRPr lang="en-SG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419225" y="2185988"/>
            <a:ext cx="753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solidFill>
                  <a:srgbClr val="000000"/>
                </a:solidFill>
                <a:latin typeface="Calibri" pitchFamily="34" charset="0"/>
              </a:rPr>
              <a:t>Review situation</a:t>
            </a:r>
            <a:endParaRPr lang="en-SG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419225" y="2914650"/>
            <a:ext cx="753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solidFill>
                  <a:srgbClr val="000000"/>
                </a:solidFill>
                <a:latin typeface="Calibri" pitchFamily="34" charset="0"/>
              </a:rPr>
              <a:t>Look for ‘opportunity’ variance</a:t>
            </a:r>
            <a:endParaRPr lang="en-SG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19225" y="3644900"/>
            <a:ext cx="753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solidFill>
                  <a:srgbClr val="000000"/>
                </a:solidFill>
                <a:latin typeface="Calibri" pitchFamily="34" charset="0"/>
              </a:rPr>
              <a:t>Look for negative variance</a:t>
            </a:r>
            <a:endParaRPr lang="en-SG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433513" y="4373563"/>
            <a:ext cx="753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solidFill>
                  <a:srgbClr val="000000"/>
                </a:solidFill>
                <a:latin typeface="Calibri" pitchFamily="34" charset="0"/>
              </a:rPr>
              <a:t>Take appropriate steps</a:t>
            </a:r>
            <a:endParaRPr lang="en-SG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33513" y="5103813"/>
            <a:ext cx="753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SG" sz="2000" b="1">
                <a:solidFill>
                  <a:srgbClr val="000000"/>
                </a:solidFill>
                <a:latin typeface="Calibri" pitchFamily="34" charset="0"/>
              </a:rPr>
              <a:t>Fine-tune next years FR plan</a:t>
            </a:r>
            <a:endParaRPr lang="en-SG" sz="2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53263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7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Evaluate</a:t>
            </a:r>
          </a:p>
        </p:txBody>
      </p:sp>
      <p:sp>
        <p:nvSpPr>
          <p:cNvPr id="3" name="Freeform 2"/>
          <p:cNvSpPr/>
          <p:nvPr/>
        </p:nvSpPr>
        <p:spPr>
          <a:xfrm>
            <a:off x="406400" y="1500188"/>
            <a:ext cx="781050" cy="354012"/>
          </a:xfrm>
          <a:custGeom>
            <a:avLst/>
            <a:gdLst>
              <a:gd name="connsiteX0" fmla="*/ 0 w 781665"/>
              <a:gd name="connsiteY0" fmla="*/ 353961 h 353961"/>
              <a:gd name="connsiteX1" fmla="*/ 191729 w 781665"/>
              <a:gd name="connsiteY1" fmla="*/ 58993 h 353961"/>
              <a:gd name="connsiteX2" fmla="*/ 412955 w 781665"/>
              <a:gd name="connsiteY2" fmla="*/ 235974 h 353961"/>
              <a:gd name="connsiteX3" fmla="*/ 501445 w 781665"/>
              <a:gd name="connsiteY3" fmla="*/ 103238 h 353961"/>
              <a:gd name="connsiteX4" fmla="*/ 604684 w 781665"/>
              <a:gd name="connsiteY4" fmla="*/ 103238 h 353961"/>
              <a:gd name="connsiteX5" fmla="*/ 693174 w 781665"/>
              <a:gd name="connsiteY5" fmla="*/ 0 h 353961"/>
              <a:gd name="connsiteX6" fmla="*/ 781665 w 781665"/>
              <a:gd name="connsiteY6" fmla="*/ 29497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665" h="353961">
                <a:moveTo>
                  <a:pt x="0" y="353961"/>
                </a:moveTo>
                <a:lnTo>
                  <a:pt x="191729" y="58993"/>
                </a:lnTo>
                <a:lnTo>
                  <a:pt x="412955" y="235974"/>
                </a:lnTo>
                <a:lnTo>
                  <a:pt x="501445" y="103238"/>
                </a:lnTo>
                <a:lnTo>
                  <a:pt x="604684" y="103238"/>
                </a:lnTo>
                <a:lnTo>
                  <a:pt x="693174" y="0"/>
                </a:lnTo>
                <a:lnTo>
                  <a:pt x="781665" y="29497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000000"/>
              </a:solidFill>
            </a:endParaRPr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20713" y="2214563"/>
            <a:ext cx="352425" cy="319087"/>
            <a:chOff x="-756592" y="1196752"/>
            <a:chExt cx="576064" cy="518804"/>
          </a:xfrm>
        </p:grpSpPr>
        <p:sp>
          <p:nvSpPr>
            <p:cNvPr id="4" name="Oval 3"/>
            <p:cNvSpPr/>
            <p:nvPr/>
          </p:nvSpPr>
          <p:spPr>
            <a:xfrm>
              <a:off x="-756592" y="1196752"/>
              <a:ext cx="360688" cy="3587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5"/>
            </p:cNvCxnSpPr>
            <p:nvPr/>
          </p:nvCxnSpPr>
          <p:spPr>
            <a:xfrm>
              <a:off x="-450396" y="1503904"/>
              <a:ext cx="269868" cy="2116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lus 8"/>
          <p:cNvSpPr>
            <a:spLocks noChangeAspect="1"/>
          </p:cNvSpPr>
          <p:nvPr/>
        </p:nvSpPr>
        <p:spPr>
          <a:xfrm>
            <a:off x="423863" y="2816225"/>
            <a:ext cx="612775" cy="61277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10" name="Minus 9"/>
          <p:cNvSpPr>
            <a:spLocks noChangeAspect="1"/>
          </p:cNvSpPr>
          <p:nvPr/>
        </p:nvSpPr>
        <p:spPr>
          <a:xfrm>
            <a:off x="446088" y="3560763"/>
            <a:ext cx="566737" cy="566737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46088" y="4397375"/>
            <a:ext cx="422275" cy="412750"/>
          </a:xfrm>
          <a:custGeom>
            <a:avLst/>
            <a:gdLst>
              <a:gd name="connsiteX0" fmla="*/ 14748 w 1932038"/>
              <a:gd name="connsiteY0" fmla="*/ 2728452 h 2728452"/>
              <a:gd name="connsiteX1" fmla="*/ 0 w 1932038"/>
              <a:gd name="connsiteY1" fmla="*/ 1740310 h 2728452"/>
              <a:gd name="connsiteX2" fmla="*/ 973393 w 1932038"/>
              <a:gd name="connsiteY2" fmla="*/ 1755058 h 2728452"/>
              <a:gd name="connsiteX3" fmla="*/ 973393 w 1932038"/>
              <a:gd name="connsiteY3" fmla="*/ 840658 h 2728452"/>
              <a:gd name="connsiteX4" fmla="*/ 1932038 w 1932038"/>
              <a:gd name="connsiteY4" fmla="*/ 840658 h 2728452"/>
              <a:gd name="connsiteX5" fmla="*/ 1917290 w 1932038"/>
              <a:gd name="connsiteY5" fmla="*/ 0 h 2728452"/>
              <a:gd name="connsiteX0" fmla="*/ 14748 w 1932038"/>
              <a:gd name="connsiteY0" fmla="*/ 1887795 h 1887795"/>
              <a:gd name="connsiteX1" fmla="*/ 0 w 1932038"/>
              <a:gd name="connsiteY1" fmla="*/ 899653 h 1887795"/>
              <a:gd name="connsiteX2" fmla="*/ 973393 w 1932038"/>
              <a:gd name="connsiteY2" fmla="*/ 914401 h 1887795"/>
              <a:gd name="connsiteX3" fmla="*/ 973393 w 1932038"/>
              <a:gd name="connsiteY3" fmla="*/ 1 h 1887795"/>
              <a:gd name="connsiteX4" fmla="*/ 1932038 w 1932038"/>
              <a:gd name="connsiteY4" fmla="*/ 1 h 18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038" h="1887795">
                <a:moveTo>
                  <a:pt x="14748" y="1887795"/>
                </a:moveTo>
                <a:lnTo>
                  <a:pt x="0" y="899653"/>
                </a:lnTo>
                <a:lnTo>
                  <a:pt x="973393" y="914401"/>
                </a:lnTo>
                <a:lnTo>
                  <a:pt x="973393" y="1"/>
                </a:lnTo>
                <a:lnTo>
                  <a:pt x="1932038" y="1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000000"/>
              </a:solidFill>
            </a:endParaRPr>
          </a:p>
        </p:txBody>
      </p:sp>
      <p:sp>
        <p:nvSpPr>
          <p:cNvPr id="18" name="Round Same Side Corner Rectangle 17"/>
          <p:cNvSpPr>
            <a:spLocks noChangeAspect="1"/>
          </p:cNvSpPr>
          <p:nvPr/>
        </p:nvSpPr>
        <p:spPr>
          <a:xfrm rot="13980000">
            <a:off x="548481" y="5010944"/>
            <a:ext cx="231775" cy="566738"/>
          </a:xfrm>
          <a:custGeom>
            <a:avLst/>
            <a:gdLst/>
            <a:ahLst/>
            <a:cxnLst/>
            <a:rect l="l" t="t" r="r" b="b"/>
            <a:pathLst>
              <a:path w="1008112" h="2467074">
                <a:moveTo>
                  <a:pt x="720080" y="2467074"/>
                </a:moveTo>
                <a:lnTo>
                  <a:pt x="720080" y="2091519"/>
                </a:lnTo>
                <a:lnTo>
                  <a:pt x="288032" y="2091519"/>
                </a:lnTo>
                <a:lnTo>
                  <a:pt x="288032" y="2467074"/>
                </a:lnTo>
                <a:cubicBezTo>
                  <a:pt x="117403" y="2387547"/>
                  <a:pt x="0" y="2214178"/>
                  <a:pt x="0" y="2013389"/>
                </a:cubicBezTo>
                <a:cubicBezTo>
                  <a:pt x="0" y="1798620"/>
                  <a:pt x="134320" y="1615223"/>
                  <a:pt x="324036" y="1543921"/>
                </a:cubicBezTo>
                <a:lnTo>
                  <a:pt x="324036" y="180020"/>
                </a:lnTo>
                <a:cubicBezTo>
                  <a:pt x="324036" y="80598"/>
                  <a:pt x="404634" y="0"/>
                  <a:pt x="504056" y="0"/>
                </a:cubicBezTo>
                <a:cubicBezTo>
                  <a:pt x="603478" y="0"/>
                  <a:pt x="684076" y="80598"/>
                  <a:pt x="684076" y="180020"/>
                </a:cubicBezTo>
                <a:lnTo>
                  <a:pt x="684076" y="1543921"/>
                </a:lnTo>
                <a:cubicBezTo>
                  <a:pt x="873792" y="1615223"/>
                  <a:pt x="1008112" y="1798620"/>
                  <a:pt x="1008112" y="2013389"/>
                </a:cubicBezTo>
                <a:cubicBezTo>
                  <a:pt x="1008112" y="2214178"/>
                  <a:pt x="890709" y="2387547"/>
                  <a:pt x="720080" y="24670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pic>
        <p:nvPicPr>
          <p:cNvPr id="3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86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2339975" y="5445125"/>
            <a:ext cx="4175125" cy="647700"/>
          </a:xfrm>
          <a:prstGeom prst="ellipse">
            <a:avLst/>
          </a:prstGeom>
          <a:gradFill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gamma/>
                  <a:shade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54276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Monitoring Process</a:t>
            </a:r>
          </a:p>
        </p:txBody>
      </p:sp>
      <p:sp>
        <p:nvSpPr>
          <p:cNvPr id="79" name="Rectangle 5"/>
          <p:cNvSpPr txBox="1">
            <a:spLocks noChangeArrowheads="1"/>
          </p:cNvSpPr>
          <p:nvPr/>
        </p:nvSpPr>
        <p:spPr bwMode="auto">
          <a:xfrm>
            <a:off x="1920875" y="1430338"/>
            <a:ext cx="5111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Need, Case, Cost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000750" y="2825750"/>
            <a:ext cx="2019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SG" sz="2800">
                <a:solidFill>
                  <a:srgbClr val="000000"/>
                </a:solidFill>
                <a:latin typeface="Calibri" pitchFamily="34" charset="0"/>
              </a:rPr>
              <a:t>Funding</a:t>
            </a:r>
          </a:p>
          <a:p>
            <a:pPr algn="ctr"/>
            <a:r>
              <a:rPr lang="en-SG" sz="2800">
                <a:solidFill>
                  <a:srgbClr val="000000"/>
                </a:solidFill>
                <a:latin typeface="Calibri" pitchFamily="34" charset="0"/>
              </a:rPr>
              <a:t>sources</a:t>
            </a:r>
            <a:endParaRPr lang="en-SG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927600" y="5354638"/>
            <a:ext cx="28844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SG" sz="2800">
                <a:solidFill>
                  <a:srgbClr val="000000"/>
                </a:solidFill>
                <a:latin typeface="Calibri" pitchFamily="34" charset="0"/>
              </a:rPr>
              <a:t>Methods, </a:t>
            </a:r>
          </a:p>
          <a:p>
            <a:pPr algn="r"/>
            <a:r>
              <a:rPr lang="en-SG" sz="2800">
                <a:solidFill>
                  <a:srgbClr val="000000"/>
                </a:solidFill>
                <a:latin typeface="Calibri" pitchFamily="34" charset="0"/>
              </a:rPr>
              <a:t>People, Structure</a:t>
            </a:r>
            <a:endParaRPr lang="en-SG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547813" y="5354638"/>
            <a:ext cx="2352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2800">
                <a:solidFill>
                  <a:srgbClr val="000000"/>
                </a:solidFill>
                <a:latin typeface="Calibri" pitchFamily="34" charset="0"/>
              </a:rPr>
              <a:t>Targets, </a:t>
            </a:r>
          </a:p>
          <a:p>
            <a:r>
              <a:rPr lang="en-US" sz="28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Plan, Budgets</a:t>
            </a:r>
            <a:endParaRPr lang="en-SG" sz="280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895350" y="2549525"/>
            <a:ext cx="2020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Record, Evaluate, Course-correction</a:t>
            </a:r>
            <a:endParaRPr lang="en-SG" sz="280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164525">
            <a:off x="2627313" y="2062163"/>
            <a:ext cx="3673475" cy="3673475"/>
          </a:xfrm>
          <a:prstGeom prst="blockArc">
            <a:avLst>
              <a:gd name="adj1" fmla="val 13690849"/>
              <a:gd name="adj2" fmla="val 18343392"/>
              <a:gd name="adj3" fmla="val 37736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3789784">
            <a:off x="2627313" y="2062163"/>
            <a:ext cx="3673475" cy="3673475"/>
          </a:xfrm>
          <a:prstGeom prst="blockArc">
            <a:avLst>
              <a:gd name="adj1" fmla="val 14808683"/>
              <a:gd name="adj2" fmla="val 18937810"/>
              <a:gd name="adj3" fmla="val 38886"/>
            </a:avLst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rot="7406936">
            <a:off x="2627313" y="2062163"/>
            <a:ext cx="3673475" cy="3673475"/>
          </a:xfrm>
          <a:prstGeom prst="blockArc">
            <a:avLst>
              <a:gd name="adj1" fmla="val 15401122"/>
              <a:gd name="adj2" fmla="val 19521982"/>
              <a:gd name="adj3" fmla="val 35269"/>
            </a:avLst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 rot="10964525">
            <a:off x="2627313" y="2062163"/>
            <a:ext cx="3673475" cy="3673475"/>
          </a:xfrm>
          <a:prstGeom prst="blockArc">
            <a:avLst>
              <a:gd name="adj1" fmla="val 16045394"/>
              <a:gd name="adj2" fmla="val 20266395"/>
              <a:gd name="adj3" fmla="val 34645"/>
            </a:avLst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4569883">
            <a:off x="2627313" y="2062163"/>
            <a:ext cx="3673475" cy="3673475"/>
          </a:xfrm>
          <a:prstGeom prst="blockArc">
            <a:avLst>
              <a:gd name="adj1" fmla="val 16736647"/>
              <a:gd name="adj2" fmla="val 20843939"/>
              <a:gd name="adj3" fmla="val 35236"/>
            </a:avLst>
          </a:prstGeom>
          <a:solidFill>
            <a:srgbClr val="FF9933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346450" y="2781300"/>
            <a:ext cx="2232025" cy="22320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57625" y="3290888"/>
            <a:ext cx="1233488" cy="1233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4" name="Circular Arrow 3"/>
          <p:cNvSpPr>
            <a:spLocks noChangeAspect="1"/>
          </p:cNvSpPr>
          <p:nvPr/>
        </p:nvSpPr>
        <p:spPr>
          <a:xfrm>
            <a:off x="2763838" y="2154238"/>
            <a:ext cx="3484562" cy="3484562"/>
          </a:xfrm>
          <a:prstGeom prst="circularArrow">
            <a:avLst>
              <a:gd name="adj1" fmla="val 7203"/>
              <a:gd name="adj2" fmla="val 1306041"/>
              <a:gd name="adj3" fmla="val 20871300"/>
              <a:gd name="adj4" fmla="val 1350744"/>
              <a:gd name="adj5" fmla="val 10539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000000"/>
              </a:solidFill>
            </a:endParaRPr>
          </a:p>
        </p:txBody>
      </p:sp>
      <p:pic>
        <p:nvPicPr>
          <p:cNvPr id="23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049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55299" name="Rectangle 6"/>
          <p:cNvSpPr>
            <a:spLocks/>
          </p:cNvSpPr>
          <p:nvPr/>
        </p:nvSpPr>
        <p:spPr bwMode="auto">
          <a:xfrm>
            <a:off x="555625" y="133350"/>
            <a:ext cx="84089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>
                <a:solidFill>
                  <a:srgbClr val="000000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Criteria for evaluation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427163"/>
            <a:ext cx="4533900" cy="488473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Fit with mission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Scale of opportunity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Capacity to implement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Impact to organization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FR sustainability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Cash flow impact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  Level of restriction to   </a:t>
            </a:r>
            <a:br>
              <a:rPr lang="en-US" smtClean="0"/>
            </a:br>
            <a:r>
              <a:rPr lang="en-US" smtClean="0"/>
              <a:t>   use / reporting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4716463" y="1427163"/>
            <a:ext cx="4386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Return on investment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Timescale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Risk level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Costs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Synergy with other FR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Diversity of sources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Future potential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618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060575"/>
            <a:ext cx="9144000" cy="14398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</a:rPr>
              <a:t>Do not mistake activity for achievement !  </a:t>
            </a:r>
          </a:p>
        </p:txBody>
      </p:sp>
      <p:sp>
        <p:nvSpPr>
          <p:cNvPr id="50180" name="Rectangle 6"/>
          <p:cNvSpPr>
            <a:spLocks/>
          </p:cNvSpPr>
          <p:nvPr/>
        </p:nvSpPr>
        <p:spPr bwMode="auto">
          <a:xfrm>
            <a:off x="555625" y="133350"/>
            <a:ext cx="689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44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454025" y="1743075"/>
            <a:ext cx="8112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454025" y="3213100"/>
            <a:ext cx="8113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455613" y="4684713"/>
            <a:ext cx="8112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7275" y="3644900"/>
            <a:ext cx="64928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~  American basketball coach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		John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Wooden </a:t>
            </a:r>
          </a:p>
        </p:txBody>
      </p:sp>
      <p:pic>
        <p:nvPicPr>
          <p:cNvPr id="14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59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56323" name="Rectangle 6"/>
          <p:cNvSpPr>
            <a:spLocks/>
          </p:cNvSpPr>
          <p:nvPr/>
        </p:nvSpPr>
        <p:spPr bwMode="auto">
          <a:xfrm>
            <a:off x="555625" y="133350"/>
            <a:ext cx="91582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Output expected from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the Strategic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Planning Process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464303" y="1484313"/>
            <a:ext cx="2124474" cy="2124474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sp>
        <p:nvSpPr>
          <p:cNvPr id="56326" name="Rectangle 32"/>
          <p:cNvSpPr>
            <a:spLocks noChangeArrowheads="1"/>
          </p:cNvSpPr>
          <p:nvPr/>
        </p:nvSpPr>
        <p:spPr bwMode="auto">
          <a:xfrm>
            <a:off x="3553410" y="1669795"/>
            <a:ext cx="19462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Articulate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Program Needs, Goals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Results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Impact</a:t>
            </a:r>
            <a:endParaRPr lang="en-SG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384800" y="2401206"/>
            <a:ext cx="2787600" cy="2028361"/>
            <a:chOff x="5384085" y="2594749"/>
            <a:chExt cx="2140243" cy="1708727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815944" y="2594749"/>
              <a:ext cx="1708384" cy="1708727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  <p:sp>
          <p:nvSpPr>
            <p:cNvPr id="56342" name="Rectangle 38"/>
            <p:cNvSpPr>
              <a:spLocks noChangeArrowheads="1"/>
            </p:cNvSpPr>
            <p:nvPr/>
          </p:nvSpPr>
          <p:spPr bwMode="auto">
            <a:xfrm>
              <a:off x="5813098" y="2795416"/>
              <a:ext cx="1708134" cy="1322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Identify</a:t>
              </a:r>
              <a:r>
                <a:rPr 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est fundraising options and prioritize it</a:t>
              </a:r>
              <a:endParaRPr lang="en-SG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ight Arrow 49"/>
            <p:cNvSpPr>
              <a:spLocks/>
            </p:cNvSpPr>
            <p:nvPr/>
          </p:nvSpPr>
          <p:spPr>
            <a:xfrm rot="2193518">
              <a:off x="5384085" y="2727002"/>
              <a:ext cx="503307" cy="484352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</p:grpSp>
      <p:sp>
        <p:nvSpPr>
          <p:cNvPr id="51" name="Right Arrow 50"/>
          <p:cNvSpPr>
            <a:spLocks noChangeAspect="1"/>
          </p:cNvSpPr>
          <p:nvPr/>
        </p:nvSpPr>
        <p:spPr>
          <a:xfrm rot="19303666">
            <a:off x="3074987" y="2672429"/>
            <a:ext cx="504825" cy="48577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>
              <a:solidFill>
                <a:srgbClr val="FFFFFF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754856" y="4537337"/>
            <a:ext cx="1905376" cy="2112702"/>
            <a:chOff x="4734832" y="4393172"/>
            <a:chExt cx="1721934" cy="1896136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734832" y="4581426"/>
              <a:ext cx="1708134" cy="1707882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  <p:sp>
          <p:nvSpPr>
            <p:cNvPr id="56339" name="Rectangle 46"/>
            <p:cNvSpPr>
              <a:spLocks noChangeArrowheads="1"/>
            </p:cNvSpPr>
            <p:nvPr/>
          </p:nvSpPr>
          <p:spPr bwMode="auto">
            <a:xfrm>
              <a:off x="4748632" y="4710952"/>
              <a:ext cx="1708134" cy="140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Finalize</a:t>
              </a: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  Methods,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People,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Structure</a:t>
              </a:r>
              <a:endParaRPr lang="en-SG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57" name="Right Arrow 56"/>
            <p:cNvSpPr>
              <a:spLocks noChangeAspect="1"/>
            </p:cNvSpPr>
            <p:nvPr/>
          </p:nvSpPr>
          <p:spPr>
            <a:xfrm rot="7260000">
              <a:off x="5990076" y="4364566"/>
              <a:ext cx="426970" cy="484182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25589" y="2419524"/>
            <a:ext cx="2211784" cy="2540683"/>
            <a:chOff x="1619672" y="2814938"/>
            <a:chExt cx="1708134" cy="2128704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619672" y="2814938"/>
              <a:ext cx="1708134" cy="1708043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  <p:sp>
          <p:nvSpPr>
            <p:cNvPr id="56336" name="Rectangle 37"/>
            <p:cNvSpPr>
              <a:spLocks noChangeArrowheads="1"/>
            </p:cNvSpPr>
            <p:nvPr/>
          </p:nvSpPr>
          <p:spPr bwMode="auto">
            <a:xfrm>
              <a:off x="1619672" y="2915611"/>
              <a:ext cx="1708134" cy="13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Evaluate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Document,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&amp; make </a:t>
              </a: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c</a:t>
              </a: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ourse-correction</a:t>
              </a:r>
              <a:endParaRPr lang="en-SG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58" name="Right Arrow 57"/>
            <p:cNvSpPr>
              <a:spLocks noChangeAspect="1"/>
            </p:cNvSpPr>
            <p:nvPr/>
          </p:nvSpPr>
          <p:spPr>
            <a:xfrm rot="14507907">
              <a:off x="2676155" y="4487252"/>
              <a:ext cx="427010" cy="48577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907704" y="4761148"/>
            <a:ext cx="2840509" cy="2044299"/>
            <a:chOff x="2473739" y="4941168"/>
            <a:chExt cx="2275228" cy="1708134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473739" y="4941168"/>
              <a:ext cx="1708405" cy="1708134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4245654" y="5552349"/>
              <a:ext cx="503313" cy="48577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rgbClr val="FFFFFF"/>
                </a:solidFill>
              </a:endParaRPr>
            </a:p>
          </p:txBody>
        </p:sp>
        <p:sp>
          <p:nvSpPr>
            <p:cNvPr id="56334" name="Rectangle 58"/>
            <p:cNvSpPr>
              <a:spLocks noChangeArrowheads="1"/>
            </p:cNvSpPr>
            <p:nvPr/>
          </p:nvSpPr>
          <p:spPr bwMode="auto">
            <a:xfrm>
              <a:off x="2474010" y="5079658"/>
              <a:ext cx="1708134" cy="131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Deliver</a:t>
              </a: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</a:rPr>
                <a:t>on Targets</a:t>
              </a: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,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Tactics,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  <a:cs typeface="Tahoma" pitchFamily="34" charset="0"/>
                </a:rPr>
                <a:t>Budgets</a:t>
              </a:r>
              <a:endParaRPr lang="en-SG" b="1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pic>
        <p:nvPicPr>
          <p:cNvPr id="26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628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44430"/>
              </p:ext>
            </p:extLst>
          </p:nvPr>
        </p:nvGraphicFramePr>
        <p:xfrm>
          <a:off x="323528" y="260646"/>
          <a:ext cx="8568952" cy="6602466"/>
        </p:xfrm>
        <a:graphic>
          <a:graphicData uri="http://schemas.openxmlformats.org/drawingml/2006/table">
            <a:tbl>
              <a:tblPr firstRow="1" firstCol="1" bandRow="1"/>
              <a:tblGrid>
                <a:gridCol w="2448272"/>
                <a:gridCol w="6120680"/>
              </a:tblGrid>
              <a:tr h="35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Output expected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Examples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07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SG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Articulate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program and its expected results and impact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Identify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best fundraising options and prioritise it based on organisational realities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1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Finalise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fundraising methods to be used, the people ( staff and volunteers ) needed to deliver it as well as the structure needed to implement the plans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15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Deliver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Deliver on the fundraising target set by implementing the tactics and staying within the budget agreed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Evaluate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Document the strategy and its implementation and make course-corrections as needed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8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-41275" y="0"/>
            <a:ext cx="9231313" cy="28797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339192" y="1470318"/>
            <a:ext cx="74013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SG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/>
                <a:ea typeface="+mn-ea"/>
              </a:rPr>
              <a:t>Group Activity </a:t>
            </a:r>
          </a:p>
          <a:p>
            <a:pPr eaLnBrk="1" hangingPunct="1"/>
            <a:r>
              <a:rPr lang="en-SG" sz="4000" dirty="0" smtClean="0">
                <a:solidFill>
                  <a:prstClr val="black"/>
                </a:solidFill>
                <a:latin typeface="Bebas Neue"/>
                <a:ea typeface="+mn-ea"/>
              </a:rPr>
              <a:t>Develop a fundraising strategy  </a:t>
            </a:r>
          </a:p>
        </p:txBody>
      </p:sp>
      <p:sp>
        <p:nvSpPr>
          <p:cNvPr id="79877" name="Content Placeholder 2"/>
          <p:cNvSpPr>
            <a:spLocks noGrp="1"/>
          </p:cNvSpPr>
          <p:nvPr>
            <p:ph idx="4294967295"/>
          </p:nvPr>
        </p:nvSpPr>
        <p:spPr>
          <a:xfrm>
            <a:off x="0" y="3644900"/>
            <a:ext cx="8229600" cy="2481263"/>
          </a:xfrm>
        </p:spPr>
        <p:txBody>
          <a:bodyPr/>
          <a:lstStyle/>
          <a:p>
            <a:r>
              <a:rPr lang="en-US" dirty="0" smtClean="0"/>
              <a:t>Refer to The Beautiful Foundation (Korea) scenario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3" y="55373"/>
            <a:ext cx="85407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98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510950" y="904188"/>
            <a:ext cx="81243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SG" sz="4400" dirty="0" smtClean="0">
                <a:solidFill>
                  <a:schemeClr val="bg1"/>
                </a:solidFill>
                <a:latin typeface="Bebas Neue"/>
              </a:rPr>
              <a:t>Strategy Development Process </a:t>
            </a:r>
            <a:endParaRPr lang="en-SG" sz="4400" dirty="0">
              <a:solidFill>
                <a:schemeClr val="bg1"/>
              </a:solidFill>
              <a:latin typeface="Bebas Neue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23863" y="1946275"/>
            <a:ext cx="82057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 dirty="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93700" y="1096963"/>
            <a:ext cx="4203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600" dirty="0" smtClean="0">
                <a:solidFill>
                  <a:srgbClr val="000000"/>
                </a:solidFill>
                <a:latin typeface="Bebas Neue"/>
              </a:rPr>
              <a:t> </a:t>
            </a:r>
            <a:endParaRPr lang="en-SG" sz="6600" dirty="0">
              <a:solidFill>
                <a:srgbClr val="000000"/>
              </a:solidFill>
              <a:latin typeface="Bebas Neue"/>
            </a:endParaRP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913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51203" name="Rectangle 6"/>
          <p:cNvSpPr>
            <a:spLocks/>
          </p:cNvSpPr>
          <p:nvPr/>
        </p:nvSpPr>
        <p:spPr bwMode="auto">
          <a:xfrm>
            <a:off x="555625" y="88900"/>
            <a:ext cx="81930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>
                <a:latin typeface="Calibri" pitchFamily="34" charset="0"/>
                <a:ea typeface="Helvetica Neue"/>
                <a:cs typeface="Helvetica Neue"/>
                <a:sym typeface="Helvetica Neue"/>
              </a:rPr>
              <a:t>Using the Y-Tree Dashboard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30200" y="3155950"/>
            <a:ext cx="2346325" cy="1439863"/>
            <a:chOff x="330901" y="3155977"/>
            <a:chExt cx="2345708" cy="1440160"/>
          </a:xfrm>
        </p:grpSpPr>
        <p:sp>
          <p:nvSpPr>
            <p:cNvPr id="2" name="Rounded Rectangle 1"/>
            <p:cNvSpPr/>
            <p:nvPr/>
          </p:nvSpPr>
          <p:spPr>
            <a:xfrm>
              <a:off x="330901" y="3155977"/>
              <a:ext cx="2345708" cy="1440160"/>
            </a:xfrm>
            <a:prstGeom prst="roundRect">
              <a:avLst>
                <a:gd name="adj" fmla="val 9612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  <p:sp>
          <p:nvSpPr>
            <p:cNvPr id="51226" name="Rectangle 23"/>
            <p:cNvSpPr>
              <a:spLocks noChangeArrowheads="1"/>
            </p:cNvSpPr>
            <p:nvPr/>
          </p:nvSpPr>
          <p:spPr bwMode="auto">
            <a:xfrm>
              <a:off x="330901" y="3583669"/>
              <a:ext cx="23457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latin typeface="Calibri" pitchFamily="34" charset="0"/>
                </a:rPr>
                <a:t>Goal 1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22575" y="2349500"/>
            <a:ext cx="2973388" cy="3109913"/>
            <a:chOff x="2822346" y="2348880"/>
            <a:chExt cx="2973790" cy="3110858"/>
          </a:xfrm>
        </p:grpSpPr>
        <p:sp>
          <p:nvSpPr>
            <p:cNvPr id="19" name="Rounded Rectangle 18"/>
            <p:cNvSpPr/>
            <p:nvPr/>
          </p:nvSpPr>
          <p:spPr>
            <a:xfrm>
              <a:off x="3451081" y="2348880"/>
              <a:ext cx="2345055" cy="1440301"/>
            </a:xfrm>
            <a:prstGeom prst="roundRect">
              <a:avLst>
                <a:gd name="adj" fmla="val 9612"/>
              </a:avLst>
            </a:prstGeom>
            <a:solidFill>
              <a:schemeClr val="bg1">
                <a:lumMod val="6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451081" y="4019437"/>
              <a:ext cx="2345055" cy="1440301"/>
            </a:xfrm>
            <a:prstGeom prst="roundRect">
              <a:avLst>
                <a:gd name="adj" fmla="val 9612"/>
              </a:avLst>
            </a:prstGeom>
            <a:solidFill>
              <a:schemeClr val="bg1">
                <a:lumMod val="6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  <p:sp>
          <p:nvSpPr>
            <p:cNvPr id="51220" name="Rectangle 24"/>
            <p:cNvSpPr>
              <a:spLocks noChangeArrowheads="1"/>
            </p:cNvSpPr>
            <p:nvPr/>
          </p:nvSpPr>
          <p:spPr bwMode="auto">
            <a:xfrm>
              <a:off x="3450429" y="2776572"/>
              <a:ext cx="23457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latin typeface="Calibri" pitchFamily="34" charset="0"/>
                </a:rPr>
                <a:t>Strategy 1</a:t>
              </a:r>
            </a:p>
          </p:txBody>
        </p:sp>
        <p:sp>
          <p:nvSpPr>
            <p:cNvPr id="51221" name="Rectangle 25"/>
            <p:cNvSpPr>
              <a:spLocks noChangeArrowheads="1"/>
            </p:cNvSpPr>
            <p:nvPr/>
          </p:nvSpPr>
          <p:spPr bwMode="auto">
            <a:xfrm>
              <a:off x="3450429" y="4447270"/>
              <a:ext cx="23457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latin typeface="Calibri" pitchFamily="34" charset="0"/>
                </a:rPr>
                <a:t>Strategy 2</a:t>
              </a:r>
            </a:p>
          </p:txBody>
        </p:sp>
        <p:grpSp>
          <p:nvGrpSpPr>
            <p:cNvPr id="51222" name="Group 8"/>
            <p:cNvGrpSpPr>
              <a:grpSpLocks/>
            </p:cNvGrpSpPr>
            <p:nvPr/>
          </p:nvGrpSpPr>
          <p:grpSpPr bwMode="auto">
            <a:xfrm>
              <a:off x="2822346" y="2348880"/>
              <a:ext cx="468024" cy="3110857"/>
              <a:chOff x="2807832" y="2348880"/>
              <a:chExt cx="468024" cy="3110857"/>
            </a:xfrm>
          </p:grpSpPr>
          <p:sp>
            <p:nvSpPr>
              <p:cNvPr id="6" name="Left Bracket 5"/>
              <p:cNvSpPr/>
              <p:nvPr/>
            </p:nvSpPr>
            <p:spPr>
              <a:xfrm>
                <a:off x="3060279" y="2348880"/>
                <a:ext cx="215929" cy="3110858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807832" y="3874932"/>
                <a:ext cx="25244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943600" y="1530350"/>
            <a:ext cx="2949575" cy="4778375"/>
            <a:chOff x="5943256" y="1529879"/>
            <a:chExt cx="2949224" cy="4779441"/>
          </a:xfrm>
        </p:grpSpPr>
        <p:sp>
          <p:nvSpPr>
            <p:cNvPr id="21" name="Rounded Rectangle 20"/>
            <p:cNvSpPr/>
            <p:nvPr/>
          </p:nvSpPr>
          <p:spPr>
            <a:xfrm>
              <a:off x="6546434" y="1529879"/>
              <a:ext cx="2346046" cy="1440184"/>
            </a:xfrm>
            <a:prstGeom prst="roundRect">
              <a:avLst>
                <a:gd name="adj" fmla="val 9612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46434" y="3200302"/>
              <a:ext cx="2346046" cy="1438596"/>
            </a:xfrm>
            <a:prstGeom prst="roundRect">
              <a:avLst>
                <a:gd name="adj" fmla="val 9612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46434" y="4869137"/>
              <a:ext cx="2346046" cy="1440183"/>
            </a:xfrm>
            <a:prstGeom prst="roundRect">
              <a:avLst>
                <a:gd name="adj" fmla="val 9612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  <p:sp>
          <p:nvSpPr>
            <p:cNvPr id="51211" name="Rectangle 26"/>
            <p:cNvSpPr>
              <a:spLocks noChangeArrowheads="1"/>
            </p:cNvSpPr>
            <p:nvPr/>
          </p:nvSpPr>
          <p:spPr bwMode="auto">
            <a:xfrm>
              <a:off x="6546771" y="1957571"/>
              <a:ext cx="23457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latin typeface="Calibri" pitchFamily="34" charset="0"/>
                </a:rPr>
                <a:t>Tactics</a:t>
              </a:r>
            </a:p>
          </p:txBody>
        </p:sp>
        <p:sp>
          <p:nvSpPr>
            <p:cNvPr id="51212" name="Rectangle 27"/>
            <p:cNvSpPr>
              <a:spLocks noChangeArrowheads="1"/>
            </p:cNvSpPr>
            <p:nvPr/>
          </p:nvSpPr>
          <p:spPr bwMode="auto">
            <a:xfrm>
              <a:off x="6546772" y="3627211"/>
              <a:ext cx="23457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latin typeface="Calibri" pitchFamily="34" charset="0"/>
                </a:rPr>
                <a:t>Tactics</a:t>
              </a:r>
            </a:p>
          </p:txBody>
        </p:sp>
        <p:sp>
          <p:nvSpPr>
            <p:cNvPr id="51213" name="Rectangle 28"/>
            <p:cNvSpPr>
              <a:spLocks noChangeArrowheads="1"/>
            </p:cNvSpPr>
            <p:nvPr/>
          </p:nvSpPr>
          <p:spPr bwMode="auto">
            <a:xfrm>
              <a:off x="6546773" y="5296851"/>
              <a:ext cx="23457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latin typeface="Calibri" pitchFamily="34" charset="0"/>
                </a:rPr>
                <a:t>Tactics</a:t>
              </a:r>
            </a:p>
          </p:txBody>
        </p:sp>
        <p:grpSp>
          <p:nvGrpSpPr>
            <p:cNvPr id="51214" name="Group 9"/>
            <p:cNvGrpSpPr>
              <a:grpSpLocks/>
            </p:cNvGrpSpPr>
            <p:nvPr/>
          </p:nvGrpSpPr>
          <p:grpSpPr bwMode="auto">
            <a:xfrm>
              <a:off x="5943256" y="1529879"/>
              <a:ext cx="458534" cy="4779441"/>
              <a:chOff x="5841658" y="1529879"/>
              <a:chExt cx="458534" cy="4779441"/>
            </a:xfrm>
          </p:grpSpPr>
          <p:sp>
            <p:nvSpPr>
              <p:cNvPr id="30" name="Left Bracket 29"/>
              <p:cNvSpPr/>
              <p:nvPr/>
            </p:nvSpPr>
            <p:spPr>
              <a:xfrm>
                <a:off x="6097215" y="1529879"/>
                <a:ext cx="203176" cy="4779441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5841658" y="3074862"/>
                <a:ext cx="2523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44833" y="4737344"/>
                <a:ext cx="25238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365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625" y="1557338"/>
            <a:ext cx="7904807" cy="475198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59396" name="Rectangle 6"/>
          <p:cNvSpPr>
            <a:spLocks/>
          </p:cNvSpPr>
          <p:nvPr/>
        </p:nvSpPr>
        <p:spPr bwMode="auto">
          <a:xfrm>
            <a:off x="555625" y="133350"/>
            <a:ext cx="91582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Format of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Fundraising Strategy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Paper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042988" y="2636838"/>
            <a:ext cx="7129462" cy="4221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1.  Introduction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200" b="1" dirty="0" smtClean="0"/>
              <a:t>WHY</a:t>
            </a:r>
            <a:r>
              <a:rPr lang="en-US" sz="2200" dirty="0" smtClean="0"/>
              <a:t> 		- Purpose of the Plan - in line with the		   Vision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200" b="1" dirty="0" smtClean="0"/>
              <a:t>WHAT</a:t>
            </a:r>
            <a:r>
              <a:rPr lang="en-US" sz="2200" dirty="0" smtClean="0"/>
              <a:t> 	- Resources needed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200" b="1" dirty="0" smtClean="0"/>
              <a:t>WHEN</a:t>
            </a:r>
            <a:r>
              <a:rPr lang="en-US" sz="2200" dirty="0" smtClean="0"/>
              <a:t> 	- Timeline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200" b="1" dirty="0" smtClean="0"/>
              <a:t>HOW</a:t>
            </a:r>
            <a:r>
              <a:rPr lang="en-US" sz="2200" dirty="0" smtClean="0"/>
              <a:t> 		- Activity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200" b="1" dirty="0" smtClean="0"/>
              <a:t>HOW MUCH </a:t>
            </a:r>
            <a:r>
              <a:rPr lang="en-US" sz="2200" dirty="0" smtClean="0"/>
              <a:t>	- Targets &amp; Fundraising Investment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200" dirty="0" smtClean="0"/>
          </a:p>
        </p:txBody>
      </p:sp>
      <p:sp>
        <p:nvSpPr>
          <p:cNvPr id="59399" name="TextBox 3"/>
          <p:cNvSpPr txBox="1">
            <a:spLocks noChangeArrowheads="1"/>
          </p:cNvSpPr>
          <p:nvPr/>
        </p:nvSpPr>
        <p:spPr bwMode="auto">
          <a:xfrm>
            <a:off x="555625" y="1825625"/>
            <a:ext cx="804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Calibri" pitchFamily="34" charset="0"/>
              </a:rPr>
              <a:t>Strategy Paper</a:t>
            </a:r>
            <a:endParaRPr lang="en-SG" sz="2800">
              <a:latin typeface="Calibri" pitchFamily="34" charset="0"/>
            </a:endParaRP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55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980728"/>
            <a:ext cx="7632848" cy="525720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42988" y="476250"/>
            <a:ext cx="7129462" cy="6381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2400" b="1" dirty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2400" b="1" dirty="0" smtClean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2.      Fundraising Aims &amp; Objectives	</a:t>
            </a: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endParaRPr lang="en-US" sz="2400" dirty="0" smtClean="0"/>
          </a:p>
          <a:p>
            <a:pPr marL="742950" lvl="1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Overall </a:t>
            </a:r>
            <a:r>
              <a:rPr lang="en-US" sz="2400" dirty="0" smtClean="0"/>
              <a:t>programmatic focus and need</a:t>
            </a:r>
          </a:p>
          <a:p>
            <a:pPr marL="742950" lvl="1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Specific </a:t>
            </a:r>
            <a:r>
              <a:rPr lang="en-US" sz="2400" dirty="0" smtClean="0"/>
              <a:t>programs that need funding </a:t>
            </a:r>
            <a:endParaRPr lang="en-US" sz="2400" dirty="0"/>
          </a:p>
          <a:p>
            <a:pPr marL="742950" lvl="1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Nonprofit’s fundraising needs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b="1" dirty="0" smtClean="0"/>
              <a:t>3.  SWOC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/>
              <a:t>What are you internal strengths/weaknesses as well as external opportunities/challenges</a:t>
            </a:r>
          </a:p>
        </p:txBody>
      </p:sp>
      <p:pic>
        <p:nvPicPr>
          <p:cNvPr id="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28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7584" y="980727"/>
            <a:ext cx="7776666" cy="5328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42988" y="1484313"/>
            <a:ext cx="7129462" cy="53736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4. 	 List your fundraising targets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/>
              <a:t>5.	Explain the strategies to be used to meet 	each of the targets</a:t>
            </a:r>
            <a:endParaRPr lang="en-US" sz="24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/>
              <a:t>6.	Provide the activities/tactics to be        	implemented to meet the targets</a:t>
            </a:r>
          </a:p>
        </p:txBody>
      </p:sp>
      <p:pic>
        <p:nvPicPr>
          <p:cNvPr id="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5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576" y="764705"/>
            <a:ext cx="7560840" cy="54006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71265" y="764705"/>
            <a:ext cx="7129462" cy="5028729"/>
          </a:xfrm>
        </p:spPr>
        <p:txBody>
          <a:bodyPr rtlCol="0">
            <a:normAutofit/>
          </a:bodyPr>
          <a:lstStyle/>
          <a:p>
            <a:pPr marL="400050" lvl="1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/>
              <a:t>7. Time and Task plan</a:t>
            </a:r>
            <a:endParaRPr lang="en-US" sz="2400" b="1" dirty="0"/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Time 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Task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Infrastructure</a:t>
            </a:r>
            <a:endParaRPr lang="en-US" sz="2400" dirty="0"/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Investment</a:t>
            </a:r>
            <a:endParaRPr lang="en-US" sz="24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/>
              <a:t>8.	Progress measurements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What will be tracked and hence to be 	captured?</a:t>
            </a:r>
            <a:endParaRPr lang="en-US" sz="2400" b="1" dirty="0"/>
          </a:p>
        </p:txBody>
      </p:sp>
      <p:pic>
        <p:nvPicPr>
          <p:cNvPr id="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76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1600" y="1340768"/>
            <a:ext cx="7632650" cy="410445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31640" y="1484784"/>
            <a:ext cx="6840810" cy="537321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/>
              <a:t>9.	Reporting format/timings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1" dirty="0" smtClean="0"/>
              <a:t>10.	Contingencies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	What is Plan B?</a:t>
            </a:r>
            <a:endParaRPr lang="en-US" sz="2400" b="1" dirty="0"/>
          </a:p>
        </p:txBody>
      </p:sp>
      <p:pic>
        <p:nvPicPr>
          <p:cNvPr id="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5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xc.hu/pic/l/b/b1/b1itzkrieg/60703_1366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52228" name="Rectangle 6"/>
          <p:cNvSpPr>
            <a:spLocks/>
          </p:cNvSpPr>
          <p:nvPr/>
        </p:nvSpPr>
        <p:spPr bwMode="auto">
          <a:xfrm>
            <a:off x="555625" y="88900"/>
            <a:ext cx="81930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400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230" name="TextBox 22"/>
          <p:cNvSpPr txBox="1">
            <a:spLocks noChangeArrowheads="1"/>
          </p:cNvSpPr>
          <p:nvPr/>
        </p:nvSpPr>
        <p:spPr bwMode="auto">
          <a:xfrm>
            <a:off x="684213" y="765175"/>
            <a:ext cx="799147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3600" b="1">
                <a:latin typeface="Calibri" pitchFamily="34" charset="0"/>
                <a:cs typeface="Times New Roman" pitchFamily="18" charset="0"/>
              </a:rPr>
              <a:t>When it is obvious that the goals cannot be reached, don’t adjust the goals, adjust the steps.</a:t>
            </a:r>
          </a:p>
          <a:p>
            <a:pPr algn="r" eaLnBrk="1" hangingPunct="1">
              <a:spcBef>
                <a:spcPts val="1200"/>
              </a:spcBef>
            </a:pPr>
            <a:r>
              <a:rPr lang="en-US" sz="3200" i="1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r" eaLnBrk="1" hangingPunct="1">
              <a:spcBef>
                <a:spcPts val="1200"/>
              </a:spcBef>
            </a:pPr>
            <a:endParaRPr lang="en-US" sz="3200" i="1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Bef>
                <a:spcPts val="1200"/>
              </a:spcBef>
            </a:pPr>
            <a:r>
              <a:rPr lang="en-US" sz="3200" i="1">
                <a:latin typeface="Calibri" pitchFamily="34" charset="0"/>
                <a:cs typeface="Times New Roman" pitchFamily="18" charset="0"/>
              </a:rPr>
              <a:t>- Confucius (551 – 479 BCE)</a:t>
            </a:r>
          </a:p>
        </p:txBody>
      </p:sp>
      <p:sp>
        <p:nvSpPr>
          <p:cNvPr id="52231" name="TextBox 23"/>
          <p:cNvSpPr txBox="1">
            <a:spLocks noChangeArrowheads="1"/>
          </p:cNvSpPr>
          <p:nvPr/>
        </p:nvSpPr>
        <p:spPr bwMode="auto">
          <a:xfrm>
            <a:off x="654050" y="-176213"/>
            <a:ext cx="9223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500">
                <a:latin typeface="Arial Black" pitchFamily="34" charset="0"/>
              </a:rPr>
              <a:t>“</a:t>
            </a:r>
            <a:endParaRPr lang="en-SG" sz="11500">
              <a:latin typeface="Arial Black" pitchFamily="34" charset="0"/>
            </a:endParaRPr>
          </a:p>
        </p:txBody>
      </p:sp>
      <p:sp>
        <p:nvSpPr>
          <p:cNvPr id="52232" name="Rectangle 1"/>
          <p:cNvSpPr>
            <a:spLocks noChangeArrowheads="1"/>
          </p:cNvSpPr>
          <p:nvPr/>
        </p:nvSpPr>
        <p:spPr bwMode="auto">
          <a:xfrm>
            <a:off x="7767638" y="1716088"/>
            <a:ext cx="9223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500">
                <a:latin typeface="Arial Black" pitchFamily="34" charset="0"/>
              </a:rPr>
              <a:t>”</a:t>
            </a:r>
            <a:endParaRPr lang="en-SG" sz="2000">
              <a:latin typeface="Calibri" pitchFamily="34" charset="0"/>
            </a:endParaRPr>
          </a:p>
        </p:txBody>
      </p:sp>
      <p:pic>
        <p:nvPicPr>
          <p:cNvPr id="11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038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57347" name="TextBox 12"/>
          <p:cNvSpPr txBox="1">
            <a:spLocks noChangeArrowheads="1"/>
          </p:cNvSpPr>
          <p:nvPr/>
        </p:nvSpPr>
        <p:spPr bwMode="auto">
          <a:xfrm>
            <a:off x="395288" y="1700808"/>
            <a:ext cx="8424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REVIEW  THE SESSION </a:t>
            </a:r>
            <a:endParaRPr lang="en-SG" sz="5400" b="1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349" name="Rectangle 7"/>
          <p:cNvSpPr>
            <a:spLocks/>
          </p:cNvSpPr>
          <p:nvPr/>
        </p:nvSpPr>
        <p:spPr bwMode="auto">
          <a:xfrm>
            <a:off x="302412" y="3300958"/>
            <a:ext cx="82057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r>
              <a:rPr lang="en-US" sz="3200" dirty="0">
                <a:latin typeface="Calibri" pitchFamily="34" charset="0"/>
                <a:ea typeface="Helvetica Neue"/>
                <a:cs typeface="Helvetica Neue"/>
                <a:sym typeface="Helvetica Neue"/>
              </a:rPr>
              <a:t>Questions ? </a:t>
            </a:r>
          </a:p>
        </p:txBody>
      </p:sp>
      <p:pic>
        <p:nvPicPr>
          <p:cNvPr id="8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4" y="137924"/>
            <a:ext cx="85407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931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D:\Desktop\Usha\Images\982595_35909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1"/>
          <a:stretch>
            <a:fillRect/>
          </a:stretch>
        </p:blipFill>
        <p:spPr bwMode="auto">
          <a:xfrm>
            <a:off x="-15875" y="-1905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spect="1"/>
          </p:cNvSpPr>
          <p:nvPr/>
        </p:nvSpPr>
        <p:spPr>
          <a:xfrm>
            <a:off x="169766" y="735013"/>
            <a:ext cx="8702675" cy="31988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2076450" y="920750"/>
            <a:ext cx="3611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>
                <a:latin typeface="Arial Narrow" pitchFamily="34" charset="0"/>
              </a:rPr>
              <a:t>USHA MENON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90713" y="877888"/>
            <a:ext cx="0" cy="28463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68" name="Group 29"/>
          <p:cNvGrpSpPr>
            <a:grpSpLocks noChangeAspect="1"/>
          </p:cNvGrpSpPr>
          <p:nvPr/>
        </p:nvGrpSpPr>
        <p:grpSpPr bwMode="auto">
          <a:xfrm>
            <a:off x="2144713" y="1798638"/>
            <a:ext cx="444500" cy="444500"/>
            <a:chOff x="-1260648" y="4772015"/>
            <a:chExt cx="555178" cy="555178"/>
          </a:xfrm>
        </p:grpSpPr>
        <p:sp>
          <p:nvSpPr>
            <p:cNvPr id="31" name="Rounded Rectangle 30"/>
            <p:cNvSpPr/>
            <p:nvPr/>
          </p:nvSpPr>
          <p:spPr>
            <a:xfrm>
              <a:off x="-1260648" y="4772015"/>
              <a:ext cx="555178" cy="5551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b="1" dirty="0"/>
            </a:p>
          </p:txBody>
        </p:sp>
        <p:grpSp>
          <p:nvGrpSpPr>
            <p:cNvPr id="66584" name="Group 31"/>
            <p:cNvGrpSpPr>
              <a:grpSpLocks noChangeAspect="1"/>
            </p:cNvGrpSpPr>
            <p:nvPr/>
          </p:nvGrpSpPr>
          <p:grpSpPr bwMode="auto">
            <a:xfrm>
              <a:off x="-1183295" y="4931672"/>
              <a:ext cx="400472" cy="235863"/>
              <a:chOff x="10137673" y="3885212"/>
              <a:chExt cx="1751880" cy="103179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137564" y="3889359"/>
                <a:ext cx="1752093" cy="10235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 dirty="0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10137564" y="4244986"/>
                <a:ext cx="1743422" cy="667877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 dirty="0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10137564" y="3889359"/>
                <a:ext cx="1743422" cy="615840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 dirty="0"/>
              </a:p>
            </p:txBody>
          </p:sp>
        </p:grpSp>
      </p:grpSp>
      <p:sp>
        <p:nvSpPr>
          <p:cNvPr id="66569" name="TextBox 35"/>
          <p:cNvSpPr txBox="1">
            <a:spLocks noChangeArrowheads="1"/>
          </p:cNvSpPr>
          <p:nvPr/>
        </p:nvSpPr>
        <p:spPr bwMode="auto">
          <a:xfrm>
            <a:off x="2641600" y="1768475"/>
            <a:ext cx="3983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 Narrow" pitchFamily="34" charset="0"/>
              </a:rPr>
              <a:t>umenon@ushamenonasia.com</a:t>
            </a:r>
            <a:endParaRPr lang="en-SG" sz="2400" b="1" dirty="0">
              <a:latin typeface="Arial Narrow" pitchFamily="34" charset="0"/>
            </a:endParaRPr>
          </a:p>
        </p:txBody>
      </p:sp>
      <p:sp>
        <p:nvSpPr>
          <p:cNvPr id="66570" name="TextBox 36"/>
          <p:cNvSpPr txBox="1">
            <a:spLocks noChangeArrowheads="1"/>
          </p:cNvSpPr>
          <p:nvPr/>
        </p:nvSpPr>
        <p:spPr bwMode="auto">
          <a:xfrm>
            <a:off x="2641600" y="2854325"/>
            <a:ext cx="3338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Arial Narrow" pitchFamily="34" charset="0"/>
                <a:hlinkClick r:id="rId3"/>
              </a:rPr>
              <a:t>www.ushamenonasia.com</a:t>
            </a:r>
            <a:endParaRPr lang="en-SG" sz="2400" b="1" dirty="0">
              <a:latin typeface="Arial Narrow" pitchFamily="34" charset="0"/>
            </a:endParaRPr>
          </a:p>
        </p:txBody>
      </p:sp>
      <p:grpSp>
        <p:nvGrpSpPr>
          <p:cNvPr id="66571" name="Group 37"/>
          <p:cNvGrpSpPr>
            <a:grpSpLocks/>
          </p:cNvGrpSpPr>
          <p:nvPr/>
        </p:nvGrpSpPr>
        <p:grpSpPr bwMode="auto">
          <a:xfrm>
            <a:off x="2109788" y="2884488"/>
            <a:ext cx="527050" cy="444500"/>
            <a:chOff x="455860" y="6590612"/>
            <a:chExt cx="526106" cy="444142"/>
          </a:xfrm>
        </p:grpSpPr>
        <p:sp>
          <p:nvSpPr>
            <p:cNvPr id="39" name="Rounded Rectangle 38"/>
            <p:cNvSpPr/>
            <p:nvPr/>
          </p:nvSpPr>
          <p:spPr>
            <a:xfrm>
              <a:off x="490722" y="6590612"/>
              <a:ext cx="443704" cy="4441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b="1" dirty="0"/>
            </a:p>
          </p:txBody>
        </p:sp>
        <p:sp>
          <p:nvSpPr>
            <p:cNvPr id="66582" name="TextBox 39"/>
            <p:cNvSpPr txBox="1">
              <a:spLocks noChangeArrowheads="1"/>
            </p:cNvSpPr>
            <p:nvPr/>
          </p:nvSpPr>
          <p:spPr bwMode="auto">
            <a:xfrm>
              <a:off x="455860" y="6646606"/>
              <a:ext cx="5261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latin typeface="Arial Narrow" pitchFamily="34" charset="0"/>
                </a:rPr>
                <a:t>www</a:t>
              </a:r>
              <a:endParaRPr lang="en-SG" sz="1400" b="1" dirty="0">
                <a:latin typeface="Arial Narrow" pitchFamily="34" charset="0"/>
              </a:endParaRPr>
            </a:p>
          </p:txBody>
        </p:sp>
      </p:grpSp>
      <p:grpSp>
        <p:nvGrpSpPr>
          <p:cNvPr id="66573" name="Group 7"/>
          <p:cNvGrpSpPr>
            <a:grpSpLocks/>
          </p:cNvGrpSpPr>
          <p:nvPr/>
        </p:nvGrpSpPr>
        <p:grpSpPr bwMode="auto">
          <a:xfrm rot="5400000">
            <a:off x="-687387" y="1731962"/>
            <a:ext cx="3054350" cy="771525"/>
            <a:chOff x="263256" y="2410407"/>
            <a:chExt cx="3054910" cy="771194"/>
          </a:xfrm>
        </p:grpSpPr>
        <p:sp>
          <p:nvSpPr>
            <p:cNvPr id="41" name="Diagonal Stripe 40"/>
            <p:cNvSpPr>
              <a:spLocks noChangeAspect="1"/>
            </p:cNvSpPr>
            <p:nvPr/>
          </p:nvSpPr>
          <p:spPr>
            <a:xfrm rot="19620000">
              <a:off x="274372" y="2786484"/>
              <a:ext cx="274687" cy="407813"/>
            </a:xfrm>
            <a:prstGeom prst="diagStripe">
              <a:avLst>
                <a:gd name="adj" fmla="val 339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263257" y="2423102"/>
              <a:ext cx="3054910" cy="595057"/>
            </a:xfrm>
            <a:prstGeom prst="homePlate">
              <a:avLst/>
            </a:prstGeom>
            <a:gradFill flip="none" rotWithShape="1">
              <a:gsLst>
                <a:gs pos="0">
                  <a:srgbClr val="A50021"/>
                </a:gs>
                <a:gs pos="99000">
                  <a:srgbClr val="A50021"/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/>
            </a:p>
          </p:txBody>
        </p:sp>
      </p:grpSp>
      <p:sp>
        <p:nvSpPr>
          <p:cNvPr id="66574" name="TextBox 42"/>
          <p:cNvSpPr txBox="1">
            <a:spLocks noChangeArrowheads="1"/>
          </p:cNvSpPr>
          <p:nvPr/>
        </p:nvSpPr>
        <p:spPr bwMode="auto">
          <a:xfrm rot="-5400000">
            <a:off x="-297656" y="1847057"/>
            <a:ext cx="245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Thank YOU!</a:t>
            </a:r>
            <a:endParaRPr lang="en-SG" sz="3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Usha M\Desktop\UM MC Asia\UMMC FINAL Full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34294"/>
            <a:ext cx="3811918" cy="133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ts3.mm.bing.net/images/thumbnail.aspx?q=1572361151190&amp;id=cba1f56aedac7ac025025b7f5d8a05f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07" y="2395620"/>
            <a:ext cx="3683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600" y="2344970"/>
            <a:ext cx="363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@UshaMenon_Asia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020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>
              <a:solidFill>
                <a:srgbClr val="FFFFFF"/>
              </a:solidFill>
            </a:endParaRPr>
          </a:p>
        </p:txBody>
      </p:sp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683568" y="364540"/>
            <a:ext cx="795172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SG" sz="4400" i="1" dirty="0" smtClean="0">
                <a:solidFill>
                  <a:srgbClr val="000000"/>
                </a:solidFill>
                <a:latin typeface="Bebas Neue"/>
              </a:rPr>
              <a:t>GROUP ACTIVITY</a:t>
            </a:r>
          </a:p>
          <a:p>
            <a:pPr algn="ctr" eaLnBrk="1" hangingPunct="1"/>
            <a:r>
              <a:rPr lang="en-SG" sz="4000" dirty="0" smtClean="0">
                <a:solidFill>
                  <a:srgbClr val="000000"/>
                </a:solidFill>
                <a:latin typeface="Bebas Neue"/>
              </a:rPr>
              <a:t>What are the key components </a:t>
            </a:r>
          </a:p>
          <a:p>
            <a:pPr algn="ctr" eaLnBrk="1" hangingPunct="1"/>
            <a:r>
              <a:rPr lang="en-SG" sz="4000" dirty="0" smtClean="0">
                <a:solidFill>
                  <a:srgbClr val="000000"/>
                </a:solidFill>
                <a:latin typeface="Bebas Neue"/>
              </a:rPr>
              <a:t>of strategy development? </a:t>
            </a:r>
            <a:endParaRPr lang="en-SG" sz="4000" dirty="0">
              <a:solidFill>
                <a:srgbClr val="000000"/>
              </a:solidFill>
              <a:latin typeface="Bebas Neue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23863" y="1946275"/>
            <a:ext cx="82057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 dirty="0">
              <a:solidFill>
                <a:srgbClr val="000000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93700" y="1096963"/>
            <a:ext cx="4203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600" dirty="0" smtClean="0">
                <a:solidFill>
                  <a:srgbClr val="000000"/>
                </a:solidFill>
                <a:latin typeface="Bebas Neue"/>
              </a:rPr>
              <a:t> </a:t>
            </a:r>
            <a:endParaRPr lang="en-SG" sz="6600" dirty="0">
              <a:solidFill>
                <a:srgbClr val="000000"/>
              </a:solidFill>
              <a:latin typeface="Bebas Neue"/>
            </a:endParaRP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702" y="3933056"/>
            <a:ext cx="8025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www.youtube.com/watch?v=7b0ASMc2sWA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83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rgbClr val="2D2D8A">
                  <a:lumMod val="75000"/>
                </a:srgbClr>
              </a:gs>
              <a:gs pos="100000">
                <a:srgbClr val="FFC000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Strategy Development Process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6220947"/>
              </p:ext>
            </p:extLst>
          </p:nvPr>
        </p:nvGraphicFramePr>
        <p:xfrm>
          <a:off x="611560" y="1343106"/>
          <a:ext cx="8136904" cy="525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755" y="260435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 GENERATION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55818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7172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ACTIONS </a:t>
            </a:r>
            <a:endParaRPr lang="en-US" sz="1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3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3975"/>
            <a:ext cx="9144000" cy="8491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13239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1268" name="Rectangle 6"/>
          <p:cNvSpPr>
            <a:spLocks/>
          </p:cNvSpPr>
          <p:nvPr/>
        </p:nvSpPr>
        <p:spPr bwMode="auto">
          <a:xfrm>
            <a:off x="107504" y="133350"/>
            <a:ext cx="9606409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Key components of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ea typeface="Helvetica Neue"/>
                <a:cs typeface="Helvetica Neue"/>
                <a:sym typeface="Helvetica Neue"/>
              </a:rPr>
              <a:t>fundraising strategy development 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332" y="2397861"/>
            <a:ext cx="9144000" cy="76944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49" name="Rectangle 48"/>
          <p:cNvSpPr/>
          <p:nvPr/>
        </p:nvSpPr>
        <p:spPr>
          <a:xfrm>
            <a:off x="32205" y="3428077"/>
            <a:ext cx="9144000" cy="66516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1" name="Rectangle 50"/>
          <p:cNvSpPr/>
          <p:nvPr/>
        </p:nvSpPr>
        <p:spPr>
          <a:xfrm>
            <a:off x="18332" y="4189532"/>
            <a:ext cx="9144000" cy="84123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2" name="Rectangle 51"/>
          <p:cNvSpPr/>
          <p:nvPr/>
        </p:nvSpPr>
        <p:spPr>
          <a:xfrm>
            <a:off x="-10427" y="5157192"/>
            <a:ext cx="9144000" cy="6651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b="1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5625" y="1465263"/>
            <a:ext cx="85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Calibri" pitchFamily="34" charset="0"/>
              </a:rPr>
              <a:t>Focus </a:t>
            </a:r>
            <a:r>
              <a:rPr lang="en-US" sz="2000" b="1" dirty="0" smtClean="0">
                <a:latin typeface="Calibri" pitchFamily="34" charset="0"/>
              </a:rPr>
              <a:t> the ‘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case for fundraising support</a:t>
            </a:r>
            <a:r>
              <a:rPr lang="en-US" sz="2000" b="1" dirty="0" smtClean="0">
                <a:latin typeface="Calibri" pitchFamily="34" charset="0"/>
              </a:rPr>
              <a:t>’ on issues </a:t>
            </a:r>
            <a:r>
              <a:rPr lang="en-US" sz="2000" b="1" dirty="0">
                <a:latin typeface="Calibri" pitchFamily="34" charset="0"/>
              </a:rPr>
              <a:t>important to your </a:t>
            </a:r>
            <a:r>
              <a:rPr lang="en-US" sz="2000" b="1" dirty="0" err="1" smtClean="0">
                <a:latin typeface="Calibri" pitchFamily="34" charset="0"/>
              </a:rPr>
              <a:t>organisation's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vision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64305" y="2397861"/>
            <a:ext cx="85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Realistically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assesses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organisation</a:t>
            </a:r>
            <a:r>
              <a:rPr lang="en-US" sz="2000" b="1" dirty="0" err="1" smtClean="0">
                <a:latin typeface="Calibri" pitchFamily="34" charset="0"/>
              </a:rPr>
              <a:t>'s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strengths, weakness and external </a:t>
            </a:r>
            <a:r>
              <a:rPr lang="en-US" sz="2000" b="1" dirty="0" smtClean="0">
                <a:latin typeface="Calibri" pitchFamily="34" charset="0"/>
              </a:rPr>
              <a:t>factors that can help or hinder fundraising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67543" y="3323798"/>
            <a:ext cx="85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Calibri" pitchFamily="34" charset="0"/>
              </a:rPr>
              <a:t>Carefully considers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available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organisational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resources </a:t>
            </a:r>
            <a:r>
              <a:rPr lang="en-US" sz="2000" b="1" dirty="0">
                <a:latin typeface="Calibri" pitchFamily="34" charset="0"/>
              </a:rPr>
              <a:t>and its effective usage</a:t>
            </a:r>
            <a:endParaRPr lang="en-SG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67544" y="4261327"/>
            <a:ext cx="85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oriented </a:t>
            </a:r>
            <a:r>
              <a:rPr lang="en-US" sz="2000" b="1" dirty="0" smtClean="0">
                <a:latin typeface="Calibri" pitchFamily="34" charset="0"/>
              </a:rPr>
              <a:t>fundraising plan with </a:t>
            </a:r>
            <a:r>
              <a:rPr lang="en-US" sz="2000" b="1" dirty="0">
                <a:latin typeface="Calibri" pitchFamily="34" charset="0"/>
              </a:rPr>
              <a:t>emphasis on </a:t>
            </a:r>
            <a:r>
              <a:rPr lang="en-US" sz="2000" b="1" dirty="0" smtClean="0">
                <a:latin typeface="Calibri" pitchFamily="34" charset="0"/>
              </a:rPr>
              <a:t>impact </a:t>
            </a:r>
            <a:r>
              <a:rPr lang="en-US" sz="2000" b="1" dirty="0">
                <a:latin typeface="Calibri" pitchFamily="34" charset="0"/>
              </a:rPr>
              <a:t>and </a:t>
            </a:r>
            <a:r>
              <a:rPr lang="en-US" sz="2000" b="1" dirty="0" smtClean="0">
                <a:latin typeface="Calibri" pitchFamily="34" charset="0"/>
              </a:rPr>
              <a:t>results that program can deliver  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55624" y="5095417"/>
            <a:ext cx="8588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On-going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review and learning </a:t>
            </a:r>
            <a:r>
              <a:rPr lang="en-US" sz="2000" b="1" dirty="0">
                <a:latin typeface="Calibri" pitchFamily="34" charset="0"/>
              </a:rPr>
              <a:t>for future </a:t>
            </a:r>
            <a:r>
              <a:rPr lang="en-US" sz="2000" b="1" dirty="0" smtClean="0">
                <a:latin typeface="Calibri" pitchFamily="34" charset="0"/>
              </a:rPr>
              <a:t>program and its impact on fundraising plans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17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97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 dirty="0"/>
          </a:p>
        </p:txBody>
      </p:sp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369531" y="1697127"/>
            <a:ext cx="8481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SG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bas Neue"/>
              </a:rPr>
              <a:t>The Korean Experience </a:t>
            </a:r>
            <a:endParaRPr lang="en-SG" sz="6000" dirty="0">
              <a:solidFill>
                <a:schemeClr val="accent2">
                  <a:lumMod val="20000"/>
                  <a:lumOff val="80000"/>
                </a:schemeClr>
              </a:solidFill>
              <a:latin typeface="Bebas Neue"/>
            </a:endParaRPr>
          </a:p>
        </p:txBody>
      </p:sp>
      <p:sp>
        <p:nvSpPr>
          <p:cNvPr id="12293" name="Rectangle 7"/>
          <p:cNvSpPr>
            <a:spLocks/>
          </p:cNvSpPr>
          <p:nvPr/>
        </p:nvSpPr>
        <p:spPr bwMode="auto">
          <a:xfrm>
            <a:off x="423863" y="1946275"/>
            <a:ext cx="82057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487" tIns="63487" rIns="63487" bIns="63487"/>
          <a:lstStyle/>
          <a:p>
            <a:endParaRPr lang="en-US" sz="3200" dirty="0"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93700" y="1096963"/>
            <a:ext cx="4203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600" dirty="0" smtClean="0">
                <a:latin typeface="Bebas Neue"/>
              </a:rPr>
              <a:t> </a:t>
            </a:r>
            <a:endParaRPr lang="en-SG" sz="6600" dirty="0">
              <a:latin typeface="Bebas Neue"/>
            </a:endParaRPr>
          </a:p>
        </p:txBody>
      </p:sp>
      <p:pic>
        <p:nvPicPr>
          <p:cNvPr id="10" name="Picture 2" descr="C:\Users\Usha M\Desktop\UM MC Asia\UM MC FINAL Sig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46888"/>
            <a:ext cx="1763688" cy="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0" y="155872"/>
            <a:ext cx="85407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664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  <a:ea typeface="ＭＳ Ｐゴシック" pitchFamily="48" charset="-128"/>
            <a:cs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  <a:ea typeface="ＭＳ Ｐゴシック" pitchFamily="48" charset="-128"/>
            <a:cs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2064</Words>
  <Application>Microsoft Office PowerPoint</Application>
  <PresentationFormat>On-screen Show (4:3)</PresentationFormat>
  <Paragraphs>479</Paragraphs>
  <Slides>58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Blank Presentation</vt:lpstr>
      <vt:lpstr>Office Theme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Development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Prepare a check-list of FR related policies </vt:lpstr>
      <vt:lpstr>Fundraising Related Policies </vt:lpstr>
      <vt:lpstr>FR related policies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Howdy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Menon</dc:creator>
  <cp:lastModifiedBy>owner</cp:lastModifiedBy>
  <cp:revision>179</cp:revision>
  <cp:lastPrinted>2014-08-18T16:11:08Z</cp:lastPrinted>
  <dcterms:created xsi:type="dcterms:W3CDTF">2011-02-22T16:22:49Z</dcterms:created>
  <dcterms:modified xsi:type="dcterms:W3CDTF">2014-08-19T13:25:14Z</dcterms:modified>
</cp:coreProperties>
</file>